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
  </p:notesMasterIdLst>
  <p:sldIdLst>
    <p:sldId id="265" r:id="rId2"/>
    <p:sldId id="266" r:id="rId3"/>
    <p:sldId id="267" r:id="rId4"/>
    <p:sldId id="268" r:id="rId5"/>
  </p:sldIdLst>
  <p:sldSz cx="6858000" cy="9906000" type="A4"/>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1" autoAdjust="0"/>
    <p:restoredTop sz="94660"/>
  </p:normalViewPr>
  <p:slideViewPr>
    <p:cSldViewPr snapToGrid="0">
      <p:cViewPr varScale="1">
        <p:scale>
          <a:sx n="64" d="100"/>
          <a:sy n="64" d="100"/>
        </p:scale>
        <p:origin x="2640" y="84"/>
      </p:cViewPr>
      <p:guideLst>
        <p:guide orient="horz" pos="31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FB456D-464E-48AB-964D-64E4F76B3804}" type="datetimeFigureOut">
              <a:rPr kumimoji="1" lang="ja-JP" altLang="en-US" smtClean="0"/>
              <a:t>2017/2/22</a:t>
            </a:fld>
            <a:endParaRPr kumimoji="1" lang="ja-JP" altLang="en-US"/>
          </a:p>
        </p:txBody>
      </p:sp>
      <p:sp>
        <p:nvSpPr>
          <p:cNvPr id="4" name="スライド イメージ プレースホルダー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AFAA0D-2179-43B9-9D87-F9A0526244B6}" type="slidenum">
              <a:rPr kumimoji="1" lang="ja-JP" altLang="en-US" smtClean="0"/>
              <a:t>‹#›</a:t>
            </a:fld>
            <a:endParaRPr kumimoji="1" lang="ja-JP" altLang="en-US"/>
          </a:p>
        </p:txBody>
      </p:sp>
    </p:spTree>
    <p:extLst>
      <p:ext uri="{BB962C8B-B14F-4D97-AF65-F5344CB8AC3E}">
        <p14:creationId xmlns:p14="http://schemas.microsoft.com/office/powerpoint/2010/main" val="391456027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66950" y="1243013"/>
            <a:ext cx="2324100" cy="33575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28E5E13-3B2F-4DA8-B91F-A72A0592898E}" type="slidenum">
              <a:rPr kumimoji="1" lang="ja-JP" altLang="en-US" smtClean="0"/>
              <a:t>1</a:t>
            </a:fld>
            <a:endParaRPr kumimoji="1" lang="ja-JP" altLang="en-US"/>
          </a:p>
        </p:txBody>
      </p:sp>
    </p:spTree>
    <p:extLst>
      <p:ext uri="{BB962C8B-B14F-4D97-AF65-F5344CB8AC3E}">
        <p14:creationId xmlns:p14="http://schemas.microsoft.com/office/powerpoint/2010/main" val="1572863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66950" y="1243013"/>
            <a:ext cx="2324100" cy="33575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28E5E13-3B2F-4DA8-B91F-A72A0592898E}" type="slidenum">
              <a:rPr kumimoji="1" lang="ja-JP" altLang="en-US" smtClean="0"/>
              <a:t>2</a:t>
            </a:fld>
            <a:endParaRPr kumimoji="1" lang="ja-JP" altLang="en-US"/>
          </a:p>
        </p:txBody>
      </p:sp>
    </p:spTree>
    <p:extLst>
      <p:ext uri="{BB962C8B-B14F-4D97-AF65-F5344CB8AC3E}">
        <p14:creationId xmlns:p14="http://schemas.microsoft.com/office/powerpoint/2010/main" val="1572863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66950" y="1243013"/>
            <a:ext cx="2324100" cy="33575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28E5E13-3B2F-4DA8-B91F-A72A0592898E}" type="slidenum">
              <a:rPr kumimoji="1" lang="ja-JP" altLang="en-US" smtClean="0"/>
              <a:t>3</a:t>
            </a:fld>
            <a:endParaRPr kumimoji="1" lang="ja-JP" altLang="en-US"/>
          </a:p>
        </p:txBody>
      </p:sp>
    </p:spTree>
    <p:extLst>
      <p:ext uri="{BB962C8B-B14F-4D97-AF65-F5344CB8AC3E}">
        <p14:creationId xmlns:p14="http://schemas.microsoft.com/office/powerpoint/2010/main" val="1572863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66950" y="1243013"/>
            <a:ext cx="2324100" cy="33575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28E5E13-3B2F-4DA8-B91F-A72A0592898E}" type="slidenum">
              <a:rPr kumimoji="1" lang="ja-JP" altLang="en-US" smtClean="0"/>
              <a:t>4</a:t>
            </a:fld>
            <a:endParaRPr kumimoji="1" lang="ja-JP" altLang="en-US"/>
          </a:p>
        </p:txBody>
      </p:sp>
    </p:spTree>
    <p:extLst>
      <p:ext uri="{BB962C8B-B14F-4D97-AF65-F5344CB8AC3E}">
        <p14:creationId xmlns:p14="http://schemas.microsoft.com/office/powerpoint/2010/main" val="1572863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CCE4F237-3904-4D87-9B14-B7B2E36BD70C}" type="datetimeFigureOut">
              <a:rPr kumimoji="1" lang="ja-JP" altLang="en-US" smtClean="0"/>
              <a:t>2017/2/22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EBB5F3B-B48D-45F9-8E14-C601E8F80B8D}" type="slidenum">
              <a:rPr kumimoji="1" lang="ja-JP" altLang="en-US" smtClean="0"/>
              <a:t>‹#›</a:t>
            </a:fld>
            <a:endParaRPr kumimoji="1" lang="ja-JP" altLang="en-US"/>
          </a:p>
        </p:txBody>
      </p:sp>
    </p:spTree>
    <p:extLst>
      <p:ext uri="{BB962C8B-B14F-4D97-AF65-F5344CB8AC3E}">
        <p14:creationId xmlns:p14="http://schemas.microsoft.com/office/powerpoint/2010/main" val="2172753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CE4F237-3904-4D87-9B14-B7B2E36BD70C}" type="datetimeFigureOut">
              <a:rPr kumimoji="1" lang="ja-JP" altLang="en-US" smtClean="0"/>
              <a:t>2017/2/22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EBB5F3B-B48D-45F9-8E14-C601E8F80B8D}" type="slidenum">
              <a:rPr kumimoji="1" lang="ja-JP" altLang="en-US" smtClean="0"/>
              <a:t>‹#›</a:t>
            </a:fld>
            <a:endParaRPr kumimoji="1" lang="ja-JP" altLang="en-US"/>
          </a:p>
        </p:txBody>
      </p:sp>
    </p:spTree>
    <p:extLst>
      <p:ext uri="{BB962C8B-B14F-4D97-AF65-F5344CB8AC3E}">
        <p14:creationId xmlns:p14="http://schemas.microsoft.com/office/powerpoint/2010/main" val="1200950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CE4F237-3904-4D87-9B14-B7B2E36BD70C}" type="datetimeFigureOut">
              <a:rPr kumimoji="1" lang="ja-JP" altLang="en-US" smtClean="0"/>
              <a:t>2017/2/22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EBB5F3B-B48D-45F9-8E14-C601E8F80B8D}" type="slidenum">
              <a:rPr kumimoji="1" lang="ja-JP" altLang="en-US" smtClean="0"/>
              <a:t>‹#›</a:t>
            </a:fld>
            <a:endParaRPr kumimoji="1" lang="ja-JP" altLang="en-US"/>
          </a:p>
        </p:txBody>
      </p:sp>
    </p:spTree>
    <p:extLst>
      <p:ext uri="{BB962C8B-B14F-4D97-AF65-F5344CB8AC3E}">
        <p14:creationId xmlns:p14="http://schemas.microsoft.com/office/powerpoint/2010/main" val="2738152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CE4F237-3904-4D87-9B14-B7B2E36BD70C}" type="datetimeFigureOut">
              <a:rPr kumimoji="1" lang="ja-JP" altLang="en-US" smtClean="0"/>
              <a:t>2017/2/22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EBB5F3B-B48D-45F9-8E14-C601E8F80B8D}" type="slidenum">
              <a:rPr kumimoji="1" lang="ja-JP" altLang="en-US" smtClean="0"/>
              <a:t>‹#›</a:t>
            </a:fld>
            <a:endParaRPr kumimoji="1" lang="ja-JP" altLang="en-US"/>
          </a:p>
        </p:txBody>
      </p:sp>
    </p:spTree>
    <p:extLst>
      <p:ext uri="{BB962C8B-B14F-4D97-AF65-F5344CB8AC3E}">
        <p14:creationId xmlns:p14="http://schemas.microsoft.com/office/powerpoint/2010/main" val="4052319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CCE4F237-3904-4D87-9B14-B7B2E36BD70C}" type="datetimeFigureOut">
              <a:rPr kumimoji="1" lang="ja-JP" altLang="en-US" smtClean="0"/>
              <a:t>2017/2/22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EBB5F3B-B48D-45F9-8E14-C601E8F80B8D}" type="slidenum">
              <a:rPr kumimoji="1" lang="ja-JP" altLang="en-US" smtClean="0"/>
              <a:t>‹#›</a:t>
            </a:fld>
            <a:endParaRPr kumimoji="1" lang="ja-JP" altLang="en-US"/>
          </a:p>
        </p:txBody>
      </p:sp>
    </p:spTree>
    <p:extLst>
      <p:ext uri="{BB962C8B-B14F-4D97-AF65-F5344CB8AC3E}">
        <p14:creationId xmlns:p14="http://schemas.microsoft.com/office/powerpoint/2010/main" val="3124534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CCE4F237-3904-4D87-9B14-B7B2E36BD70C}" type="datetimeFigureOut">
              <a:rPr kumimoji="1" lang="ja-JP" altLang="en-US" smtClean="0"/>
              <a:t>2017/2/22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EBB5F3B-B48D-45F9-8E14-C601E8F80B8D}" type="slidenum">
              <a:rPr kumimoji="1" lang="ja-JP" altLang="en-US" smtClean="0"/>
              <a:t>‹#›</a:t>
            </a:fld>
            <a:endParaRPr kumimoji="1" lang="ja-JP" altLang="en-US"/>
          </a:p>
        </p:txBody>
      </p:sp>
    </p:spTree>
    <p:extLst>
      <p:ext uri="{BB962C8B-B14F-4D97-AF65-F5344CB8AC3E}">
        <p14:creationId xmlns:p14="http://schemas.microsoft.com/office/powerpoint/2010/main" val="2741913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CCE4F237-3904-4D87-9B14-B7B2E36BD70C}" type="datetimeFigureOut">
              <a:rPr kumimoji="1" lang="ja-JP" altLang="en-US" smtClean="0"/>
              <a:t>2017/2/22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EBB5F3B-B48D-45F9-8E14-C601E8F80B8D}" type="slidenum">
              <a:rPr kumimoji="1" lang="ja-JP" altLang="en-US" smtClean="0"/>
              <a:t>‹#›</a:t>
            </a:fld>
            <a:endParaRPr kumimoji="1" lang="ja-JP" altLang="en-US"/>
          </a:p>
        </p:txBody>
      </p:sp>
    </p:spTree>
    <p:extLst>
      <p:ext uri="{BB962C8B-B14F-4D97-AF65-F5344CB8AC3E}">
        <p14:creationId xmlns:p14="http://schemas.microsoft.com/office/powerpoint/2010/main" val="1164056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CCE4F237-3904-4D87-9B14-B7B2E36BD70C}" type="datetimeFigureOut">
              <a:rPr kumimoji="1" lang="ja-JP" altLang="en-US" smtClean="0"/>
              <a:t>2017/2/22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EBB5F3B-B48D-45F9-8E14-C601E8F80B8D}" type="slidenum">
              <a:rPr kumimoji="1" lang="ja-JP" altLang="en-US" smtClean="0"/>
              <a:t>‹#›</a:t>
            </a:fld>
            <a:endParaRPr kumimoji="1" lang="ja-JP" altLang="en-US"/>
          </a:p>
        </p:txBody>
      </p:sp>
    </p:spTree>
    <p:extLst>
      <p:ext uri="{BB962C8B-B14F-4D97-AF65-F5344CB8AC3E}">
        <p14:creationId xmlns:p14="http://schemas.microsoft.com/office/powerpoint/2010/main" val="2600747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E4F237-3904-4D87-9B14-B7B2E36BD70C}" type="datetimeFigureOut">
              <a:rPr kumimoji="1" lang="ja-JP" altLang="en-US" smtClean="0"/>
              <a:t>2017/2/22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EBB5F3B-B48D-45F9-8E14-C601E8F80B8D}" type="slidenum">
              <a:rPr kumimoji="1" lang="ja-JP" altLang="en-US" smtClean="0"/>
              <a:t>‹#›</a:t>
            </a:fld>
            <a:endParaRPr kumimoji="1" lang="ja-JP" altLang="en-US"/>
          </a:p>
        </p:txBody>
      </p:sp>
    </p:spTree>
    <p:extLst>
      <p:ext uri="{BB962C8B-B14F-4D97-AF65-F5344CB8AC3E}">
        <p14:creationId xmlns:p14="http://schemas.microsoft.com/office/powerpoint/2010/main" val="3003125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CCE4F237-3904-4D87-9B14-B7B2E36BD70C}" type="datetimeFigureOut">
              <a:rPr kumimoji="1" lang="ja-JP" altLang="en-US" smtClean="0"/>
              <a:t>2017/2/22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EBB5F3B-B48D-45F9-8E14-C601E8F80B8D}" type="slidenum">
              <a:rPr kumimoji="1" lang="ja-JP" altLang="en-US" smtClean="0"/>
              <a:t>‹#›</a:t>
            </a:fld>
            <a:endParaRPr kumimoji="1" lang="ja-JP" altLang="en-US"/>
          </a:p>
        </p:txBody>
      </p:sp>
    </p:spTree>
    <p:extLst>
      <p:ext uri="{BB962C8B-B14F-4D97-AF65-F5344CB8AC3E}">
        <p14:creationId xmlns:p14="http://schemas.microsoft.com/office/powerpoint/2010/main" val="1899253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smtClean="0"/>
              <a:t>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CCE4F237-3904-4D87-9B14-B7B2E36BD70C}" type="datetimeFigureOut">
              <a:rPr kumimoji="1" lang="ja-JP" altLang="en-US" smtClean="0"/>
              <a:t>2017/2/22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EBB5F3B-B48D-45F9-8E14-C601E8F80B8D}" type="slidenum">
              <a:rPr kumimoji="1" lang="ja-JP" altLang="en-US" smtClean="0"/>
              <a:t>‹#›</a:t>
            </a:fld>
            <a:endParaRPr kumimoji="1" lang="ja-JP" altLang="en-US"/>
          </a:p>
        </p:txBody>
      </p:sp>
    </p:spTree>
    <p:extLst>
      <p:ext uri="{BB962C8B-B14F-4D97-AF65-F5344CB8AC3E}">
        <p14:creationId xmlns:p14="http://schemas.microsoft.com/office/powerpoint/2010/main" val="4021738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CCE4F237-3904-4D87-9B14-B7B2E36BD70C}" type="datetimeFigureOut">
              <a:rPr kumimoji="1" lang="ja-JP" altLang="en-US" smtClean="0"/>
              <a:t>2017/2/22</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1EBB5F3B-B48D-45F9-8E14-C601E8F80B8D}" type="slidenum">
              <a:rPr kumimoji="1" lang="ja-JP" altLang="en-US" smtClean="0"/>
              <a:t>‹#›</a:t>
            </a:fld>
            <a:endParaRPr kumimoji="1" lang="ja-JP" altLang="en-US"/>
          </a:p>
        </p:txBody>
      </p:sp>
    </p:spTree>
    <p:extLst>
      <p:ext uri="{BB962C8B-B14F-4D97-AF65-F5344CB8AC3E}">
        <p14:creationId xmlns:p14="http://schemas.microsoft.com/office/powerpoint/2010/main" val="42772438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G"/><Relationship Id="rId5" Type="http://schemas.openxmlformats.org/officeDocument/2006/relationships/image" Target="../media/image3.pn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1.JPG"/><Relationship Id="rId5" Type="http://schemas.openxmlformats.org/officeDocument/2006/relationships/image" Target="../media/image3.png"/><Relationship Id="rId10" Type="http://schemas.openxmlformats.org/officeDocument/2006/relationships/image" Target="../media/image10.JP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13.jpg"/><Relationship Id="rId4" Type="http://schemas.openxmlformats.org/officeDocument/2006/relationships/image" Target="../media/image2.png"/><Relationship Id="rId9" Type="http://schemas.openxmlformats.org/officeDocument/2006/relationships/image" Target="../media/image12.jp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5.jpg"/><Relationship Id="rId4" Type="http://schemas.openxmlformats.org/officeDocument/2006/relationships/image" Target="../media/image6.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表 54"/>
          <p:cNvGraphicFramePr>
            <a:graphicFrameLocks noGrp="1"/>
          </p:cNvGraphicFramePr>
          <p:nvPr>
            <p:extLst>
              <p:ext uri="{D42A27DB-BD31-4B8C-83A1-F6EECF244321}">
                <p14:modId xmlns:p14="http://schemas.microsoft.com/office/powerpoint/2010/main" val="2174080884"/>
              </p:ext>
            </p:extLst>
          </p:nvPr>
        </p:nvGraphicFramePr>
        <p:xfrm>
          <a:off x="3346596" y="5652393"/>
          <a:ext cx="3292368" cy="2257200"/>
        </p:xfrm>
        <a:graphic>
          <a:graphicData uri="http://schemas.openxmlformats.org/drawingml/2006/table">
            <a:tbl>
              <a:tblPr firstRow="1" bandRow="1">
                <a:tableStyleId>{5940675A-B579-460E-94D1-54222C63F5DA}</a:tableStyleId>
              </a:tblPr>
              <a:tblGrid>
                <a:gridCol w="360000"/>
                <a:gridCol w="2932368"/>
              </a:tblGrid>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rPr>
                        <a:t>通年</a:t>
                      </a:r>
                      <a:endParaRPr kumimoji="1" lang="en-US" altLang="ja-JP" sz="1200" dirty="0" smtClean="0">
                        <a:latin typeface="Meiryo UI" panose="020B0604030504040204" pitchFamily="50" charset="-128"/>
                        <a:ea typeface="Meiryo UI" panose="020B0604030504040204" pitchFamily="50" charset="-128"/>
                      </a:endParaRPr>
                    </a:p>
                  </a:txBody>
                  <a:tcPr anchor="ctr"/>
                </a:tc>
              </a:tr>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rPr>
                        <a:t>毎週火曜日、年末年始</a:t>
                      </a:r>
                      <a:endParaRPr kumimoji="1" lang="ja-JP" altLang="en-US" sz="1200" dirty="0">
                        <a:latin typeface="Meiryo UI" panose="020B0604030504040204" pitchFamily="50" charset="-128"/>
                        <a:ea typeface="Meiryo UI" panose="020B0604030504040204" pitchFamily="50" charset="-128"/>
                      </a:endParaRPr>
                    </a:p>
                  </a:txBody>
                  <a:tcPr anchor="ctr"/>
                </a:tc>
              </a:tr>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200" b="0" dirty="0" smtClean="0">
                          <a:latin typeface="Meiryo UI" panose="020B0604030504040204" pitchFamily="50" charset="-128"/>
                          <a:ea typeface="Meiryo UI" panose="020B0604030504040204" pitchFamily="50" charset="-128"/>
                        </a:rPr>
                        <a:t>９時～</a:t>
                      </a:r>
                      <a:r>
                        <a:rPr kumimoji="1" lang="en-US" altLang="ja-JP" sz="1200" b="0" dirty="0" smtClean="0">
                          <a:latin typeface="Meiryo UI" panose="020B0604030504040204" pitchFamily="50" charset="-128"/>
                          <a:ea typeface="Meiryo UI" panose="020B0604030504040204" pitchFamily="50" charset="-128"/>
                        </a:rPr>
                        <a:t>16</a:t>
                      </a:r>
                      <a:r>
                        <a:rPr kumimoji="1" lang="ja-JP" altLang="en-US" sz="1200" b="0" dirty="0" smtClean="0">
                          <a:latin typeface="Meiryo UI" panose="020B0604030504040204" pitchFamily="50" charset="-128"/>
                          <a:ea typeface="Meiryo UI" panose="020B0604030504040204" pitchFamily="50" charset="-128"/>
                        </a:rPr>
                        <a:t>時</a:t>
                      </a:r>
                      <a:r>
                        <a:rPr kumimoji="1" lang="en-US" altLang="ja-JP" sz="1200" b="0" dirty="0" smtClean="0">
                          <a:latin typeface="Meiryo UI" panose="020B0604030504040204" pitchFamily="50" charset="-128"/>
                          <a:ea typeface="Meiryo UI" panose="020B0604030504040204" pitchFamily="50" charset="-128"/>
                        </a:rPr>
                        <a:t>30</a:t>
                      </a:r>
                      <a:r>
                        <a:rPr kumimoji="1" lang="ja-JP" altLang="en-US" sz="1200" b="0" dirty="0" smtClean="0">
                          <a:latin typeface="Meiryo UI" panose="020B0604030504040204" pitchFamily="50" charset="-128"/>
                          <a:ea typeface="Meiryo UI" panose="020B0604030504040204" pitchFamily="50" charset="-128"/>
                        </a:rPr>
                        <a:t>分</a:t>
                      </a:r>
                      <a:endParaRPr kumimoji="1" lang="ja-JP" altLang="en-US" sz="1200" b="0" dirty="0">
                        <a:latin typeface="Meiryo UI" panose="020B0604030504040204" pitchFamily="50" charset="-128"/>
                        <a:ea typeface="Meiryo UI" panose="020B0604030504040204" pitchFamily="50" charset="-128"/>
                      </a:endParaRPr>
                    </a:p>
                  </a:txBody>
                  <a:tcPr anchor="ctr"/>
                </a:tc>
              </a:tr>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pPr algn="l"/>
                      <a:r>
                        <a:rPr kumimoji="1" lang="en-US" altLang="ja-JP" sz="1200" dirty="0" smtClean="0">
                          <a:latin typeface="Meiryo UI" panose="020B0604030504040204" pitchFamily="50" charset="-128"/>
                          <a:ea typeface="Meiryo UI" panose="020B0604030504040204" pitchFamily="50" charset="-128"/>
                        </a:rPr>
                        <a:t>60</a:t>
                      </a:r>
                      <a:r>
                        <a:rPr kumimoji="1" lang="ja-JP" altLang="en-US" sz="1200" dirty="0" smtClean="0">
                          <a:latin typeface="Meiryo UI" panose="020B0604030504040204" pitchFamily="50" charset="-128"/>
                          <a:ea typeface="Meiryo UI" panose="020B0604030504040204" pitchFamily="50" charset="-128"/>
                        </a:rPr>
                        <a:t>分（うちビデオ</a:t>
                      </a:r>
                      <a:r>
                        <a:rPr kumimoji="1" lang="en-US" altLang="ja-JP" sz="1200" dirty="0" smtClean="0">
                          <a:latin typeface="Meiryo UI" panose="020B0604030504040204" pitchFamily="50" charset="-128"/>
                          <a:ea typeface="Meiryo UI" panose="020B0604030504040204" pitchFamily="50" charset="-128"/>
                        </a:rPr>
                        <a:t>30</a:t>
                      </a:r>
                      <a:r>
                        <a:rPr kumimoji="1" lang="ja-JP" altLang="en-US" sz="1200" dirty="0" smtClean="0">
                          <a:latin typeface="Meiryo UI" panose="020B0604030504040204" pitchFamily="50" charset="-128"/>
                          <a:ea typeface="Meiryo UI" panose="020B0604030504040204" pitchFamily="50" charset="-128"/>
                        </a:rPr>
                        <a:t>分）</a:t>
                      </a:r>
                      <a:endParaRPr kumimoji="1" lang="ja-JP" altLang="en-US" sz="1200" dirty="0">
                        <a:latin typeface="Meiryo UI" panose="020B0604030504040204" pitchFamily="50" charset="-128"/>
                        <a:ea typeface="Meiryo UI" panose="020B0604030504040204" pitchFamily="50" charset="-128"/>
                      </a:endParaRPr>
                    </a:p>
                  </a:txBody>
                  <a:tcPr anchor="ctr"/>
                </a:tc>
              </a:tr>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rPr>
                        <a:t>約</a:t>
                      </a:r>
                      <a:r>
                        <a:rPr kumimoji="1" lang="en-US" altLang="ja-JP" sz="1200" dirty="0" smtClean="0">
                          <a:latin typeface="Meiryo UI" panose="020B0604030504040204" pitchFamily="50" charset="-128"/>
                          <a:ea typeface="Meiryo UI" panose="020B0604030504040204" pitchFamily="50" charset="-128"/>
                        </a:rPr>
                        <a:t>35</a:t>
                      </a:r>
                      <a:r>
                        <a:rPr kumimoji="1" lang="ja-JP" altLang="en-US" sz="1200" dirty="0" smtClean="0">
                          <a:latin typeface="Meiryo UI" panose="020B0604030504040204" pitchFamily="50" charset="-128"/>
                          <a:ea typeface="Meiryo UI" panose="020B0604030504040204" pitchFamily="50" charset="-128"/>
                        </a:rPr>
                        <a:t>名</a:t>
                      </a:r>
                      <a:endParaRPr kumimoji="1" lang="ja-JP" altLang="en-US" sz="1200" dirty="0">
                        <a:latin typeface="Meiryo UI" panose="020B0604030504040204" pitchFamily="50" charset="-128"/>
                        <a:ea typeface="Meiryo UI" panose="020B0604030504040204" pitchFamily="50" charset="-128"/>
                      </a:endParaRPr>
                    </a:p>
                  </a:txBody>
                  <a:tcPr anchor="ctr"/>
                </a:tc>
              </a:tr>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rPr>
                        <a:t>一般　</a:t>
                      </a:r>
                      <a:r>
                        <a:rPr kumimoji="1" lang="en-US" altLang="ja-JP" sz="1200" dirty="0" smtClean="0">
                          <a:latin typeface="Meiryo UI" panose="020B0604030504040204" pitchFamily="50" charset="-128"/>
                          <a:ea typeface="Meiryo UI" panose="020B0604030504040204" pitchFamily="50" charset="-128"/>
                        </a:rPr>
                        <a:t>200</a:t>
                      </a:r>
                      <a:r>
                        <a:rPr kumimoji="1" lang="ja-JP" altLang="en-US" sz="1200" dirty="0" smtClean="0">
                          <a:latin typeface="Meiryo UI" panose="020B0604030504040204" pitchFamily="50" charset="-128"/>
                          <a:ea typeface="Meiryo UI" panose="020B0604030504040204" pitchFamily="50" charset="-128"/>
                        </a:rPr>
                        <a:t>円</a:t>
                      </a:r>
                      <a:endParaRPr kumimoji="1" lang="en-US" altLang="ja-JP" sz="1200" dirty="0" smtClean="0">
                        <a:latin typeface="Meiryo UI" panose="020B0604030504040204" pitchFamily="50" charset="-128"/>
                        <a:ea typeface="Meiryo UI" panose="020B0604030504040204" pitchFamily="50" charset="-128"/>
                      </a:endParaRPr>
                    </a:p>
                    <a:p>
                      <a:r>
                        <a:rPr kumimoji="1" lang="en-US" altLang="ja-JP" sz="1200" dirty="0" smtClean="0">
                          <a:latin typeface="Meiryo UI" panose="020B0604030504040204" pitchFamily="50" charset="-128"/>
                          <a:ea typeface="Meiryo UI" panose="020B0604030504040204" pitchFamily="50" charset="-128"/>
                        </a:rPr>
                        <a:t>15</a:t>
                      </a:r>
                      <a:r>
                        <a:rPr kumimoji="1" lang="ja-JP" altLang="en-US" sz="1200" dirty="0" smtClean="0">
                          <a:latin typeface="Meiryo UI" panose="020B0604030504040204" pitchFamily="50" charset="-128"/>
                          <a:ea typeface="Meiryo UI" panose="020B0604030504040204" pitchFamily="50" charset="-128"/>
                        </a:rPr>
                        <a:t>名以上の団体半額</a:t>
                      </a:r>
                    </a:p>
                  </a:txBody>
                  <a:tcPr anchor="ctr"/>
                </a:tc>
              </a:tr>
            </a:tbl>
          </a:graphicData>
        </a:graphic>
      </p:graphicFrame>
      <p:pic>
        <p:nvPicPr>
          <p:cNvPr id="30" name="図 29"/>
          <p:cNvPicPr>
            <a:picLocks noChangeAspect="1"/>
          </p:cNvPicPr>
          <p:nvPr/>
        </p:nvPicPr>
        <p:blipFill>
          <a:blip r:embed="rId3"/>
          <a:stretch>
            <a:fillRect/>
          </a:stretch>
        </p:blipFill>
        <p:spPr>
          <a:xfrm>
            <a:off x="405122" y="9256713"/>
            <a:ext cx="6047756" cy="615749"/>
          </a:xfrm>
          <a:prstGeom prst="rect">
            <a:avLst/>
          </a:prstGeom>
        </p:spPr>
      </p:pic>
      <p:sp>
        <p:nvSpPr>
          <p:cNvPr id="41" name="テキスト ボックス 40"/>
          <p:cNvSpPr txBox="1"/>
          <p:nvPr/>
        </p:nvSpPr>
        <p:spPr>
          <a:xfrm>
            <a:off x="112541" y="13332"/>
            <a:ext cx="3004807"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ja-JP" sz="1600" dirty="0" smtClean="0">
                <a:solidFill>
                  <a:schemeClr val="tx1"/>
                </a:solidFill>
                <a:latin typeface="Meiryo UI" panose="020B0604030504040204" pitchFamily="50" charset="-128"/>
                <a:ea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rPr>
              <a:t>奥州</a:t>
            </a:r>
            <a:r>
              <a:rPr lang="ja-JP" altLang="en-US" sz="1600" dirty="0">
                <a:solidFill>
                  <a:schemeClr val="tx1"/>
                </a:solidFill>
                <a:latin typeface="Meiryo UI" panose="020B0604030504040204" pitchFamily="50" charset="-128"/>
                <a:ea typeface="Meiryo UI" panose="020B0604030504040204" pitchFamily="50" charset="-128"/>
              </a:rPr>
              <a:t>市</a:t>
            </a:r>
            <a:r>
              <a:rPr kumimoji="1" lang="en-US" altLang="ja-JP" sz="1600" dirty="0" smtClean="0">
                <a:solidFill>
                  <a:schemeClr val="tx1"/>
                </a:solidFill>
                <a:latin typeface="Meiryo UI" panose="020B0604030504040204" pitchFamily="50" charset="-128"/>
                <a:ea typeface="Meiryo UI" panose="020B0604030504040204" pitchFamily="50" charset="-128"/>
              </a:rPr>
              <a:t>】</a:t>
            </a:r>
            <a:r>
              <a:rPr kumimoji="1" lang="ja-JP" altLang="en-US" sz="1600" dirty="0" smtClean="0">
                <a:solidFill>
                  <a:schemeClr val="tx1"/>
                </a:solidFill>
                <a:latin typeface="Meiryo UI" panose="020B0604030504040204" pitchFamily="50" charset="-128"/>
                <a:ea typeface="Meiryo UI" panose="020B0604030504040204" pitchFamily="50" charset="-128"/>
              </a:rPr>
              <a:t>　見る・体験する</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cxnSp>
        <p:nvCxnSpPr>
          <p:cNvPr id="14" name="直線コネクタ 13"/>
          <p:cNvCxnSpPr/>
          <p:nvPr/>
        </p:nvCxnSpPr>
        <p:spPr>
          <a:xfrm>
            <a:off x="0" y="351886"/>
            <a:ext cx="2646947"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3" name="正方形/長方形 52"/>
          <p:cNvSpPr/>
          <p:nvPr/>
        </p:nvSpPr>
        <p:spPr>
          <a:xfrm>
            <a:off x="99000" y="4906588"/>
            <a:ext cx="6660000" cy="43200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6" name="グループ化 5"/>
          <p:cNvGrpSpPr/>
          <p:nvPr/>
        </p:nvGrpSpPr>
        <p:grpSpPr>
          <a:xfrm>
            <a:off x="118400" y="1549811"/>
            <a:ext cx="6640600" cy="7342582"/>
            <a:chOff x="118400" y="1549811"/>
            <a:chExt cx="6640600" cy="7342582"/>
          </a:xfrm>
        </p:grpSpPr>
        <p:sp>
          <p:nvSpPr>
            <p:cNvPr id="49" name="正方形/長方形 48"/>
            <p:cNvSpPr/>
            <p:nvPr/>
          </p:nvSpPr>
          <p:spPr>
            <a:xfrm>
              <a:off x="199022" y="5578304"/>
              <a:ext cx="2918326" cy="295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rPr>
                <a:t>胆沢城と古代東北蝦夷（えみし）を知る</a:t>
              </a:r>
              <a:endParaRPr lang="en-US" altLang="ja-JP" sz="12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51" name="正方形/長方形 50"/>
            <p:cNvSpPr/>
            <p:nvPr/>
          </p:nvSpPr>
          <p:spPr>
            <a:xfrm>
              <a:off x="118400" y="4914796"/>
              <a:ext cx="3406795" cy="59769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rPr>
                <a:t>歴史・文化</a:t>
              </a:r>
              <a:endParaRPr lang="en-US" altLang="ja-JP" sz="1200" b="1" dirty="0" smtClean="0">
                <a:solidFill>
                  <a:schemeClr val="tx1">
                    <a:lumMod val="65000"/>
                    <a:lumOff val="35000"/>
                  </a:schemeClr>
                </a:solidFill>
                <a:latin typeface="Meiryo UI" panose="020B0604030504040204" pitchFamily="50" charset="-128"/>
                <a:ea typeface="Meiryo UI" panose="020B0604030504040204" pitchFamily="50" charset="-128"/>
              </a:endParaRPr>
            </a:p>
            <a:p>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■奥州市埋蔵文化財調査センター</a:t>
              </a:r>
              <a:endParaRPr lang="en-US" altLang="ja-JP" sz="12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3926534" y="5006089"/>
              <a:ext cx="2832466" cy="461665"/>
            </a:xfrm>
            <a:prstGeom prst="rect">
              <a:avLst/>
            </a:prstGeom>
            <a:noFill/>
            <a:ln>
              <a:noFill/>
            </a:ln>
          </p:spPr>
          <p:txBody>
            <a:bodyPr wrap="square" rtlCol="0" anchor="ctr">
              <a:spAutoFit/>
            </a:bodyPr>
            <a:lstStyle/>
            <a:p>
              <a:pPr algn="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rPr>
                <a:t>奥州市埋蔵文化財調査センター</a:t>
              </a:r>
              <a:r>
                <a:rPr lang="ja-JP" altLang="en-US" sz="1200" b="1" dirty="0">
                  <a:solidFill>
                    <a:schemeClr val="tx1">
                      <a:lumMod val="65000"/>
                      <a:lumOff val="35000"/>
                    </a:schemeClr>
                  </a:solidFill>
                  <a:latin typeface="Meiryo UI" panose="020B0604030504040204" pitchFamily="50" charset="-128"/>
                  <a:ea typeface="Meiryo UI" panose="020B0604030504040204" pitchFamily="50" charset="-128"/>
                </a:rPr>
                <a:t>　</a:t>
              </a:r>
              <a:endParaRPr lang="en-US" altLang="ja-JP" sz="1200" b="1" dirty="0" smtClean="0">
                <a:solidFill>
                  <a:schemeClr val="tx1">
                    <a:lumMod val="65000"/>
                    <a:lumOff val="35000"/>
                  </a:schemeClr>
                </a:solidFill>
                <a:latin typeface="Meiryo UI" panose="020B0604030504040204" pitchFamily="50" charset="-128"/>
                <a:ea typeface="Meiryo UI" panose="020B0604030504040204" pitchFamily="50" charset="-128"/>
              </a:endParaRPr>
            </a:p>
            <a:p>
              <a:pPr algn="r"/>
              <a:r>
                <a:rPr lang="en-US" altLang="ja-JP" sz="1200" b="1" dirty="0" smtClean="0">
                  <a:solidFill>
                    <a:schemeClr val="tx1">
                      <a:lumMod val="65000"/>
                      <a:lumOff val="35000"/>
                    </a:schemeClr>
                  </a:solidFill>
                  <a:latin typeface="Meiryo UI" panose="020B0604030504040204" pitchFamily="50" charset="-128"/>
                  <a:ea typeface="Meiryo UI" panose="020B0604030504040204" pitchFamily="50" charset="-128"/>
                </a:rPr>
                <a:t>TEL</a:t>
              </a: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lang="en-US" altLang="ja-JP" sz="1200" b="1" dirty="0" smtClean="0">
                  <a:solidFill>
                    <a:schemeClr val="tx1">
                      <a:lumMod val="65000"/>
                      <a:lumOff val="35000"/>
                    </a:schemeClr>
                  </a:solidFill>
                  <a:latin typeface="Meiryo UI" panose="020B0604030504040204" pitchFamily="50" charset="-128"/>
                  <a:ea typeface="Meiryo UI" panose="020B0604030504040204" pitchFamily="50" charset="-128"/>
                </a:rPr>
                <a:t>0197-22-4400</a:t>
              </a: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rPr>
                <a:t>　</a:t>
              </a:r>
              <a:endParaRPr lang="en-US" altLang="ja-JP" sz="1200" b="1"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54" name="正方形/長方形 53"/>
            <p:cNvSpPr/>
            <p:nvPr/>
          </p:nvSpPr>
          <p:spPr>
            <a:xfrm>
              <a:off x="236228" y="5940668"/>
              <a:ext cx="2941829" cy="861774"/>
            </a:xfrm>
            <a:prstGeom prst="rect">
              <a:avLst/>
            </a:prstGeom>
            <a:ln>
              <a:solidFill>
                <a:schemeClr val="tx1">
                  <a:lumMod val="50000"/>
                  <a:lumOff val="50000"/>
                </a:schemeClr>
              </a:solidFill>
            </a:ln>
          </p:spPr>
          <p:txBody>
            <a:bodyPr wrap="square">
              <a:spAutoFit/>
            </a:bodyPr>
            <a:lstStyle/>
            <a:p>
              <a:pPr>
                <a:lnSpc>
                  <a:spcPts val="1500"/>
                </a:lnSpc>
              </a:pPr>
              <a:r>
                <a:rPr lang="ja-JP" altLang="en-US" sz="1100" dirty="0" smtClean="0">
                  <a:latin typeface="Meiryo UI" panose="020B0604030504040204" pitchFamily="50" charset="-128"/>
                  <a:ea typeface="Meiryo UI" panose="020B0604030504040204" pitchFamily="50" charset="-128"/>
                </a:rPr>
                <a:t>この施設は征夷大将軍坂上田村麻呂によって造営された胆沢城の南側に立地し、城跡から出土した貴重な漆紙文書や多くの遺物を展示・公開しています。</a:t>
              </a:r>
              <a:endParaRPr lang="ja-JP" altLang="en-US" sz="1100" dirty="0">
                <a:latin typeface="Meiryo UI" panose="020B0604030504040204" pitchFamily="50" charset="-128"/>
                <a:ea typeface="Meiryo UI" panose="020B0604030504040204" pitchFamily="50" charset="-128"/>
              </a:endParaRPr>
            </a:p>
          </p:txBody>
        </p:sp>
        <p:cxnSp>
          <p:nvCxnSpPr>
            <p:cNvPr id="56" name="直線コネクタ 55"/>
            <p:cNvCxnSpPr/>
            <p:nvPr/>
          </p:nvCxnSpPr>
          <p:spPr>
            <a:xfrm>
              <a:off x="174083" y="5482817"/>
              <a:ext cx="6509835"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7" name="図 56"/>
            <p:cNvPicPr>
              <a:picLocks noChangeAspect="1"/>
            </p:cNvPicPr>
            <p:nvPr/>
          </p:nvPicPr>
          <p:blipFill>
            <a:blip r:embed="rId4"/>
            <a:stretch>
              <a:fillRect/>
            </a:stretch>
          </p:blipFill>
          <p:spPr>
            <a:xfrm>
              <a:off x="3381195" y="5684674"/>
              <a:ext cx="288000" cy="288000"/>
            </a:xfrm>
            <a:prstGeom prst="rect">
              <a:avLst/>
            </a:prstGeom>
          </p:spPr>
        </p:pic>
        <p:pic>
          <p:nvPicPr>
            <p:cNvPr id="58" name="図 57"/>
            <p:cNvPicPr>
              <a:picLocks noChangeAspect="1"/>
            </p:cNvPicPr>
            <p:nvPr/>
          </p:nvPicPr>
          <p:blipFill>
            <a:blip r:embed="rId5"/>
            <a:stretch>
              <a:fillRect/>
            </a:stretch>
          </p:blipFill>
          <p:spPr>
            <a:xfrm>
              <a:off x="3381195" y="6044593"/>
              <a:ext cx="288000" cy="288000"/>
            </a:xfrm>
            <a:prstGeom prst="rect">
              <a:avLst/>
            </a:prstGeom>
          </p:spPr>
        </p:pic>
        <p:pic>
          <p:nvPicPr>
            <p:cNvPr id="59" name="図 58"/>
            <p:cNvPicPr>
              <a:picLocks noChangeAspect="1"/>
            </p:cNvPicPr>
            <p:nvPr/>
          </p:nvPicPr>
          <p:blipFill>
            <a:blip r:embed="rId6"/>
            <a:stretch>
              <a:fillRect/>
            </a:stretch>
          </p:blipFill>
          <p:spPr>
            <a:xfrm>
              <a:off x="3381195" y="6404512"/>
              <a:ext cx="288000" cy="288000"/>
            </a:xfrm>
            <a:prstGeom prst="rect">
              <a:avLst/>
            </a:prstGeom>
          </p:spPr>
        </p:pic>
        <p:pic>
          <p:nvPicPr>
            <p:cNvPr id="60" name="図 59"/>
            <p:cNvPicPr>
              <a:picLocks noChangeAspect="1"/>
            </p:cNvPicPr>
            <p:nvPr/>
          </p:nvPicPr>
          <p:blipFill>
            <a:blip r:embed="rId7"/>
            <a:stretch>
              <a:fillRect/>
            </a:stretch>
          </p:blipFill>
          <p:spPr>
            <a:xfrm>
              <a:off x="3381195" y="7124350"/>
              <a:ext cx="288000" cy="288000"/>
            </a:xfrm>
            <a:prstGeom prst="rect">
              <a:avLst/>
            </a:prstGeom>
          </p:spPr>
        </p:pic>
        <p:pic>
          <p:nvPicPr>
            <p:cNvPr id="64" name="図 63"/>
            <p:cNvPicPr>
              <a:picLocks noChangeAspect="1"/>
            </p:cNvPicPr>
            <p:nvPr/>
          </p:nvPicPr>
          <p:blipFill>
            <a:blip r:embed="rId8"/>
            <a:stretch>
              <a:fillRect/>
            </a:stretch>
          </p:blipFill>
          <p:spPr>
            <a:xfrm>
              <a:off x="3381195" y="7535324"/>
              <a:ext cx="288000" cy="288000"/>
            </a:xfrm>
            <a:prstGeom prst="rect">
              <a:avLst/>
            </a:prstGeom>
          </p:spPr>
        </p:pic>
        <p:pic>
          <p:nvPicPr>
            <p:cNvPr id="65" name="図 64"/>
            <p:cNvPicPr>
              <a:picLocks noChangeAspect="1"/>
            </p:cNvPicPr>
            <p:nvPr/>
          </p:nvPicPr>
          <p:blipFill>
            <a:blip r:embed="rId9"/>
            <a:stretch>
              <a:fillRect/>
            </a:stretch>
          </p:blipFill>
          <p:spPr>
            <a:xfrm>
              <a:off x="3381195" y="6764431"/>
              <a:ext cx="288000" cy="288000"/>
            </a:xfrm>
            <a:prstGeom prst="rect">
              <a:avLst/>
            </a:prstGeom>
          </p:spPr>
        </p:pic>
        <p:sp>
          <p:nvSpPr>
            <p:cNvPr id="2" name="正方形/長方形 1"/>
            <p:cNvSpPr/>
            <p:nvPr/>
          </p:nvSpPr>
          <p:spPr>
            <a:xfrm>
              <a:off x="405122" y="7198347"/>
              <a:ext cx="2520000" cy="1694046"/>
            </a:xfrm>
            <a:prstGeom prst="rect">
              <a:avLst/>
            </a:prstGeom>
            <a:blipFill>
              <a:blip r:embed="rId10"/>
              <a:stretch>
                <a:fillRect/>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lumMod val="95000"/>
                    <a:lumOff val="5000"/>
                  </a:schemeClr>
                </a:solidFill>
                <a:latin typeface="Meiryo UI" panose="020B0604030504040204" pitchFamily="50" charset="-128"/>
                <a:ea typeface="Meiryo UI" panose="020B0604030504040204" pitchFamily="50" charset="-128"/>
              </a:endParaRPr>
            </a:p>
          </p:txBody>
        </p:sp>
        <p:sp>
          <p:nvSpPr>
            <p:cNvPr id="43" name="正方形/長方形 42"/>
            <p:cNvSpPr/>
            <p:nvPr/>
          </p:nvSpPr>
          <p:spPr>
            <a:xfrm>
              <a:off x="236228" y="1549811"/>
              <a:ext cx="2941829" cy="861774"/>
            </a:xfrm>
            <a:prstGeom prst="rect">
              <a:avLst/>
            </a:prstGeom>
            <a:ln>
              <a:solidFill>
                <a:schemeClr val="tx1">
                  <a:lumMod val="50000"/>
                  <a:lumOff val="50000"/>
                </a:schemeClr>
              </a:solidFill>
            </a:ln>
          </p:spPr>
          <p:txBody>
            <a:bodyPr wrap="square">
              <a:spAutoFit/>
            </a:bodyPr>
            <a:lstStyle/>
            <a:p>
              <a:pPr>
                <a:lnSpc>
                  <a:spcPts val="1500"/>
                </a:lnSpc>
              </a:pPr>
              <a:r>
                <a:rPr lang="ja-JP" altLang="en-US" sz="1100" dirty="0" smtClean="0">
                  <a:latin typeface="Meiryo UI" panose="020B0604030504040204" pitchFamily="50" charset="-128"/>
                  <a:ea typeface="Meiryo UI" panose="020B0604030504040204" pitchFamily="50" charset="-128"/>
                </a:rPr>
                <a:t>銘柄牛肉「前沢牛」の産地である前沢にある博物館で「牛と人との共生を探り生命・自然・人間を知る」を基本理念に牛と人との共存の歴史を紹介しています。</a:t>
              </a:r>
              <a:endParaRPr lang="ja-JP" altLang="en-US" sz="1100" dirty="0">
                <a:latin typeface="Meiryo UI" panose="020B0604030504040204" pitchFamily="50" charset="-128"/>
                <a:ea typeface="Meiryo UI" panose="020B0604030504040204" pitchFamily="50" charset="-128"/>
              </a:endParaRPr>
            </a:p>
          </p:txBody>
        </p:sp>
      </p:grpSp>
      <p:graphicFrame>
        <p:nvGraphicFramePr>
          <p:cNvPr id="42" name="表 41"/>
          <p:cNvGraphicFramePr>
            <a:graphicFrameLocks noGrp="1"/>
          </p:cNvGraphicFramePr>
          <p:nvPr>
            <p:extLst>
              <p:ext uri="{D42A27DB-BD31-4B8C-83A1-F6EECF244321}">
                <p14:modId xmlns:p14="http://schemas.microsoft.com/office/powerpoint/2010/main" val="2732095516"/>
              </p:ext>
            </p:extLst>
          </p:nvPr>
        </p:nvGraphicFramePr>
        <p:xfrm>
          <a:off x="3344992" y="1203908"/>
          <a:ext cx="3292368" cy="2262960"/>
        </p:xfrm>
        <a:graphic>
          <a:graphicData uri="http://schemas.openxmlformats.org/drawingml/2006/table">
            <a:tbl>
              <a:tblPr firstRow="1" bandRow="1">
                <a:tableStyleId>{5940675A-B579-460E-94D1-54222C63F5DA}</a:tableStyleId>
              </a:tblPr>
              <a:tblGrid>
                <a:gridCol w="360000"/>
                <a:gridCol w="2932368"/>
              </a:tblGrid>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rPr>
                        <a:t>通年</a:t>
                      </a:r>
                      <a:endParaRPr kumimoji="1" lang="en-US" altLang="ja-JP" sz="1200" dirty="0" smtClean="0">
                        <a:latin typeface="Meiryo UI" panose="020B0604030504040204" pitchFamily="50" charset="-128"/>
                        <a:ea typeface="Meiryo UI" panose="020B0604030504040204" pitchFamily="50" charset="-128"/>
                      </a:endParaRPr>
                    </a:p>
                  </a:txBody>
                  <a:tcPr anchor="ctr"/>
                </a:tc>
              </a:tr>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rPr>
                        <a:t>毎週月曜日、年末年始</a:t>
                      </a:r>
                      <a:endParaRPr kumimoji="1" lang="ja-JP" altLang="en-US" sz="1200" dirty="0">
                        <a:latin typeface="Meiryo UI" panose="020B0604030504040204" pitchFamily="50" charset="-128"/>
                        <a:ea typeface="Meiryo UI" panose="020B0604030504040204" pitchFamily="50" charset="-128"/>
                      </a:endParaRPr>
                    </a:p>
                  </a:txBody>
                  <a:tcPr anchor="ctr"/>
                </a:tc>
              </a:tr>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200" b="0" dirty="0" smtClean="0">
                          <a:latin typeface="Meiryo UI" panose="020B0604030504040204" pitchFamily="50" charset="-128"/>
                          <a:ea typeface="Meiryo UI" panose="020B0604030504040204" pitchFamily="50" charset="-128"/>
                        </a:rPr>
                        <a:t>９時</a:t>
                      </a:r>
                      <a:r>
                        <a:rPr kumimoji="1" lang="en-US" altLang="ja-JP" sz="1200" b="0" dirty="0" smtClean="0">
                          <a:latin typeface="Meiryo UI" panose="020B0604030504040204" pitchFamily="50" charset="-128"/>
                          <a:ea typeface="Meiryo UI" panose="020B0604030504040204" pitchFamily="50" charset="-128"/>
                        </a:rPr>
                        <a:t>30</a:t>
                      </a:r>
                      <a:r>
                        <a:rPr kumimoji="1" lang="ja-JP" altLang="en-US" sz="1200" b="0" dirty="0" smtClean="0">
                          <a:latin typeface="Meiryo UI" panose="020B0604030504040204" pitchFamily="50" charset="-128"/>
                          <a:ea typeface="Meiryo UI" panose="020B0604030504040204" pitchFamily="50" charset="-128"/>
                        </a:rPr>
                        <a:t>分～</a:t>
                      </a:r>
                      <a:r>
                        <a:rPr kumimoji="1" lang="en-US" altLang="ja-JP" sz="1200" b="0" dirty="0" smtClean="0">
                          <a:latin typeface="Meiryo UI" panose="020B0604030504040204" pitchFamily="50" charset="-128"/>
                          <a:ea typeface="Meiryo UI" panose="020B0604030504040204" pitchFamily="50" charset="-128"/>
                        </a:rPr>
                        <a:t>17</a:t>
                      </a:r>
                      <a:r>
                        <a:rPr kumimoji="1" lang="ja-JP" altLang="en-US" sz="1200" b="0" dirty="0" smtClean="0">
                          <a:latin typeface="Meiryo UI" panose="020B0604030504040204" pitchFamily="50" charset="-128"/>
                          <a:ea typeface="Meiryo UI" panose="020B0604030504040204" pitchFamily="50" charset="-128"/>
                        </a:rPr>
                        <a:t>時</a:t>
                      </a:r>
                      <a:endParaRPr kumimoji="1" lang="ja-JP" altLang="en-US" sz="1200" b="0" dirty="0">
                        <a:latin typeface="Meiryo UI" panose="020B0604030504040204" pitchFamily="50" charset="-128"/>
                        <a:ea typeface="Meiryo UI" panose="020B0604030504040204" pitchFamily="50" charset="-128"/>
                      </a:endParaRPr>
                    </a:p>
                  </a:txBody>
                  <a:tcPr anchor="ctr"/>
                </a:tc>
              </a:tr>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pPr algn="l"/>
                      <a:r>
                        <a:rPr kumimoji="1" lang="en-US" altLang="ja-JP" sz="1200" dirty="0" smtClean="0">
                          <a:latin typeface="Meiryo UI" panose="020B0604030504040204" pitchFamily="50" charset="-128"/>
                          <a:ea typeface="Meiryo UI" panose="020B0604030504040204" pitchFamily="50" charset="-128"/>
                        </a:rPr>
                        <a:t>40</a:t>
                      </a:r>
                      <a:endParaRPr kumimoji="1" lang="ja-JP" altLang="en-US" sz="1200" dirty="0">
                        <a:latin typeface="Meiryo UI" panose="020B0604030504040204" pitchFamily="50" charset="-128"/>
                        <a:ea typeface="Meiryo UI" panose="020B0604030504040204" pitchFamily="50" charset="-128"/>
                      </a:endParaRPr>
                    </a:p>
                  </a:txBody>
                  <a:tcPr anchor="ctr"/>
                </a:tc>
              </a:tr>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rPr>
                        <a:t>一般　</a:t>
                      </a:r>
                      <a:r>
                        <a:rPr kumimoji="1" lang="en-US" altLang="ja-JP" sz="1200" dirty="0" smtClean="0">
                          <a:latin typeface="Meiryo UI" panose="020B0604030504040204" pitchFamily="50" charset="-128"/>
                          <a:ea typeface="Meiryo UI" panose="020B0604030504040204" pitchFamily="50" charset="-128"/>
                        </a:rPr>
                        <a:t>400</a:t>
                      </a:r>
                      <a:r>
                        <a:rPr kumimoji="1" lang="ja-JP" altLang="en-US" sz="1200" dirty="0" smtClean="0">
                          <a:latin typeface="Meiryo UI" panose="020B0604030504040204" pitchFamily="50" charset="-128"/>
                          <a:ea typeface="Meiryo UI" panose="020B0604030504040204" pitchFamily="50" charset="-128"/>
                        </a:rPr>
                        <a:t>円</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高・大学生　</a:t>
                      </a:r>
                      <a:r>
                        <a:rPr kumimoji="1" lang="en-US" altLang="ja-JP" sz="1200" dirty="0" smtClean="0">
                          <a:latin typeface="Meiryo UI" panose="020B0604030504040204" pitchFamily="50" charset="-128"/>
                          <a:ea typeface="Meiryo UI" panose="020B0604030504040204" pitchFamily="50" charset="-128"/>
                        </a:rPr>
                        <a:t>300</a:t>
                      </a:r>
                      <a:r>
                        <a:rPr kumimoji="1" lang="ja-JP" altLang="en-US" sz="1200" dirty="0" smtClean="0">
                          <a:latin typeface="Meiryo UI" panose="020B0604030504040204" pitchFamily="50" charset="-128"/>
                          <a:ea typeface="Meiryo UI" panose="020B0604030504040204" pitchFamily="50" charset="-128"/>
                        </a:rPr>
                        <a:t>円</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小・中学生　</a:t>
                      </a:r>
                      <a:r>
                        <a:rPr kumimoji="1" lang="en-US" altLang="ja-JP" sz="1200" dirty="0" smtClean="0">
                          <a:latin typeface="Meiryo UI" panose="020B0604030504040204" pitchFamily="50" charset="-128"/>
                          <a:ea typeface="Meiryo UI" panose="020B0604030504040204" pitchFamily="50" charset="-128"/>
                        </a:rPr>
                        <a:t>200</a:t>
                      </a:r>
                      <a:r>
                        <a:rPr kumimoji="1" lang="ja-JP" altLang="en-US" sz="1200" dirty="0" smtClean="0">
                          <a:latin typeface="Meiryo UI" panose="020B0604030504040204" pitchFamily="50" charset="-128"/>
                          <a:ea typeface="Meiryo UI" panose="020B0604030504040204" pitchFamily="50" charset="-128"/>
                        </a:rPr>
                        <a:t>円</a:t>
                      </a:r>
                      <a:endParaRPr kumimoji="1" lang="en-US" altLang="ja-JP" sz="1200" dirty="0" smtClean="0">
                        <a:latin typeface="Meiryo UI" panose="020B0604030504040204" pitchFamily="50" charset="-128"/>
                        <a:ea typeface="Meiryo UI" panose="020B0604030504040204" pitchFamily="50" charset="-128"/>
                      </a:endParaRPr>
                    </a:p>
                    <a:p>
                      <a:r>
                        <a:rPr kumimoji="1" lang="en-US" altLang="ja-JP" sz="1200" dirty="0" smtClean="0">
                          <a:latin typeface="Meiryo UI" panose="020B0604030504040204" pitchFamily="50" charset="-128"/>
                          <a:ea typeface="Meiryo UI" panose="020B0604030504040204" pitchFamily="50" charset="-128"/>
                        </a:rPr>
                        <a:t>※20</a:t>
                      </a:r>
                      <a:r>
                        <a:rPr kumimoji="1" lang="ja-JP" altLang="en-US" sz="1200" dirty="0" smtClean="0">
                          <a:latin typeface="Meiryo UI" panose="020B0604030504040204" pitchFamily="50" charset="-128"/>
                          <a:ea typeface="Meiryo UI" panose="020B0604030504040204" pitchFamily="50" charset="-128"/>
                        </a:rPr>
                        <a:t>人以上の団体は</a:t>
                      </a:r>
                      <a:r>
                        <a:rPr kumimoji="1" lang="en-US" altLang="ja-JP" sz="1200" dirty="0" smtClean="0">
                          <a:latin typeface="Meiryo UI" panose="020B0604030504040204" pitchFamily="50" charset="-128"/>
                          <a:ea typeface="Meiryo UI" panose="020B0604030504040204" pitchFamily="50" charset="-128"/>
                        </a:rPr>
                        <a:t>100</a:t>
                      </a:r>
                      <a:r>
                        <a:rPr kumimoji="1" lang="ja-JP" altLang="en-US" sz="1200" dirty="0" smtClean="0">
                          <a:latin typeface="Meiryo UI" panose="020B0604030504040204" pitchFamily="50" charset="-128"/>
                          <a:ea typeface="Meiryo UI" panose="020B0604030504040204" pitchFamily="50" charset="-128"/>
                        </a:rPr>
                        <a:t>円</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人引き</a:t>
                      </a:r>
                      <a:endParaRPr kumimoji="1" lang="ja-JP" altLang="en-US" sz="1200" dirty="0">
                        <a:latin typeface="Meiryo UI" panose="020B0604030504040204" pitchFamily="50" charset="-128"/>
                        <a:ea typeface="Meiryo UI" panose="020B0604030504040204" pitchFamily="50" charset="-128"/>
                      </a:endParaRPr>
                    </a:p>
                  </a:txBody>
                  <a:tcPr anchor="ctr"/>
                </a:tc>
              </a:tr>
            </a:tbl>
          </a:graphicData>
        </a:graphic>
      </p:graphicFrame>
      <p:sp>
        <p:nvSpPr>
          <p:cNvPr id="44" name="正方形/長方形 43"/>
          <p:cNvSpPr/>
          <p:nvPr/>
        </p:nvSpPr>
        <p:spPr>
          <a:xfrm>
            <a:off x="97396" y="458103"/>
            <a:ext cx="6660000" cy="43200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45" name="グループ化 44"/>
          <p:cNvGrpSpPr/>
          <p:nvPr/>
        </p:nvGrpSpPr>
        <p:grpSpPr>
          <a:xfrm>
            <a:off x="116796" y="466311"/>
            <a:ext cx="6640600" cy="3977597"/>
            <a:chOff x="118400" y="4914796"/>
            <a:chExt cx="6640600" cy="3977597"/>
          </a:xfrm>
        </p:grpSpPr>
        <p:sp>
          <p:nvSpPr>
            <p:cNvPr id="46" name="正方形/長方形 45"/>
            <p:cNvSpPr/>
            <p:nvPr/>
          </p:nvSpPr>
          <p:spPr>
            <a:xfrm>
              <a:off x="199022" y="5578304"/>
              <a:ext cx="2918326" cy="295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rPr>
                <a:t>日本で唯一！牛専門の登録博物館</a:t>
              </a:r>
              <a:endParaRPr lang="en-US" altLang="ja-JP" sz="12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47" name="正方形/長方形 46"/>
            <p:cNvSpPr/>
            <p:nvPr/>
          </p:nvSpPr>
          <p:spPr>
            <a:xfrm>
              <a:off x="118400" y="4914796"/>
              <a:ext cx="3005155" cy="59769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rPr>
                <a:t>歴史・文化</a:t>
              </a:r>
              <a:endParaRPr lang="en-US" altLang="ja-JP" sz="1200" b="1" dirty="0" smtClean="0">
                <a:solidFill>
                  <a:schemeClr val="tx1">
                    <a:lumMod val="65000"/>
                    <a:lumOff val="35000"/>
                  </a:schemeClr>
                </a:solidFill>
                <a:latin typeface="Meiryo UI" panose="020B0604030504040204" pitchFamily="50" charset="-128"/>
                <a:ea typeface="Meiryo UI" panose="020B0604030504040204" pitchFamily="50" charset="-128"/>
              </a:endParaRPr>
            </a:p>
            <a:p>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■奥州市牛の博物館</a:t>
              </a:r>
              <a:endParaRPr lang="en-US" altLang="ja-JP" sz="12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48" name="テキスト ボックス 47"/>
            <p:cNvSpPr txBox="1"/>
            <p:nvPr/>
          </p:nvSpPr>
          <p:spPr>
            <a:xfrm>
              <a:off x="3926534" y="5006089"/>
              <a:ext cx="2832466" cy="461665"/>
            </a:xfrm>
            <a:prstGeom prst="rect">
              <a:avLst/>
            </a:prstGeom>
            <a:noFill/>
            <a:ln>
              <a:noFill/>
            </a:ln>
          </p:spPr>
          <p:txBody>
            <a:bodyPr wrap="square" rtlCol="0" anchor="ctr">
              <a:spAutoFit/>
            </a:bodyPr>
            <a:lstStyle/>
            <a:p>
              <a:pPr algn="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rPr>
                <a:t>奥州市牛の博物館</a:t>
              </a:r>
              <a:r>
                <a:rPr lang="ja-JP" altLang="en-US" sz="1200" b="1" dirty="0">
                  <a:solidFill>
                    <a:schemeClr val="tx1">
                      <a:lumMod val="65000"/>
                      <a:lumOff val="35000"/>
                    </a:schemeClr>
                  </a:solidFill>
                  <a:latin typeface="Meiryo UI" panose="020B0604030504040204" pitchFamily="50" charset="-128"/>
                  <a:ea typeface="Meiryo UI" panose="020B0604030504040204" pitchFamily="50" charset="-128"/>
                </a:rPr>
                <a:t>　</a:t>
              </a:r>
              <a:endParaRPr lang="en-US" altLang="ja-JP" sz="1200" b="1" dirty="0" smtClean="0">
                <a:solidFill>
                  <a:schemeClr val="tx1">
                    <a:lumMod val="65000"/>
                    <a:lumOff val="35000"/>
                  </a:schemeClr>
                </a:solidFill>
                <a:latin typeface="Meiryo UI" panose="020B0604030504040204" pitchFamily="50" charset="-128"/>
                <a:ea typeface="Meiryo UI" panose="020B0604030504040204" pitchFamily="50" charset="-128"/>
              </a:endParaRPr>
            </a:p>
            <a:p>
              <a:pPr algn="r"/>
              <a:r>
                <a:rPr lang="en-US" altLang="ja-JP" sz="1200" b="1" dirty="0" smtClean="0">
                  <a:solidFill>
                    <a:schemeClr val="tx1">
                      <a:lumMod val="65000"/>
                      <a:lumOff val="35000"/>
                    </a:schemeClr>
                  </a:solidFill>
                  <a:latin typeface="Meiryo UI" panose="020B0604030504040204" pitchFamily="50" charset="-128"/>
                  <a:ea typeface="Meiryo UI" panose="020B0604030504040204" pitchFamily="50" charset="-128"/>
                </a:rPr>
                <a:t>TEL</a:t>
              </a: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lang="en-US" altLang="ja-JP" sz="1200" b="1" dirty="0" smtClean="0">
                  <a:solidFill>
                    <a:schemeClr val="tx1">
                      <a:lumMod val="65000"/>
                      <a:lumOff val="35000"/>
                    </a:schemeClr>
                  </a:solidFill>
                  <a:latin typeface="Meiryo UI" panose="020B0604030504040204" pitchFamily="50" charset="-128"/>
                  <a:ea typeface="Meiryo UI" panose="020B0604030504040204" pitchFamily="50" charset="-128"/>
                </a:rPr>
                <a:t>0197-56-7666</a:t>
              </a: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rPr>
                <a:t>　</a:t>
              </a:r>
              <a:endParaRPr lang="en-US" altLang="ja-JP" sz="1200" b="1"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cxnSp>
          <p:nvCxnSpPr>
            <p:cNvPr id="66" name="直線コネクタ 65"/>
            <p:cNvCxnSpPr/>
            <p:nvPr/>
          </p:nvCxnSpPr>
          <p:spPr>
            <a:xfrm>
              <a:off x="174083" y="5482817"/>
              <a:ext cx="6509835"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67" name="図 66"/>
            <p:cNvPicPr>
              <a:picLocks noChangeAspect="1"/>
            </p:cNvPicPr>
            <p:nvPr/>
          </p:nvPicPr>
          <p:blipFill>
            <a:blip r:embed="rId4"/>
            <a:stretch>
              <a:fillRect/>
            </a:stretch>
          </p:blipFill>
          <p:spPr>
            <a:xfrm>
              <a:off x="3381195" y="5684674"/>
              <a:ext cx="288000" cy="288000"/>
            </a:xfrm>
            <a:prstGeom prst="rect">
              <a:avLst/>
            </a:prstGeom>
          </p:spPr>
        </p:pic>
        <p:pic>
          <p:nvPicPr>
            <p:cNvPr id="68" name="図 67"/>
            <p:cNvPicPr>
              <a:picLocks noChangeAspect="1"/>
            </p:cNvPicPr>
            <p:nvPr/>
          </p:nvPicPr>
          <p:blipFill>
            <a:blip r:embed="rId5"/>
            <a:stretch>
              <a:fillRect/>
            </a:stretch>
          </p:blipFill>
          <p:spPr>
            <a:xfrm>
              <a:off x="3381195" y="6044593"/>
              <a:ext cx="288000" cy="288000"/>
            </a:xfrm>
            <a:prstGeom prst="rect">
              <a:avLst/>
            </a:prstGeom>
          </p:spPr>
        </p:pic>
        <p:pic>
          <p:nvPicPr>
            <p:cNvPr id="69" name="図 68"/>
            <p:cNvPicPr>
              <a:picLocks noChangeAspect="1"/>
            </p:cNvPicPr>
            <p:nvPr/>
          </p:nvPicPr>
          <p:blipFill>
            <a:blip r:embed="rId6"/>
            <a:stretch>
              <a:fillRect/>
            </a:stretch>
          </p:blipFill>
          <p:spPr>
            <a:xfrm>
              <a:off x="3381195" y="6404512"/>
              <a:ext cx="288000" cy="288000"/>
            </a:xfrm>
            <a:prstGeom prst="rect">
              <a:avLst/>
            </a:prstGeom>
          </p:spPr>
        </p:pic>
        <p:pic>
          <p:nvPicPr>
            <p:cNvPr id="76" name="図 75"/>
            <p:cNvPicPr>
              <a:picLocks noChangeAspect="1"/>
            </p:cNvPicPr>
            <p:nvPr/>
          </p:nvPicPr>
          <p:blipFill>
            <a:blip r:embed="rId8"/>
            <a:stretch>
              <a:fillRect/>
            </a:stretch>
          </p:blipFill>
          <p:spPr>
            <a:xfrm>
              <a:off x="3381195" y="7340343"/>
              <a:ext cx="288000" cy="288000"/>
            </a:xfrm>
            <a:prstGeom prst="rect">
              <a:avLst/>
            </a:prstGeom>
          </p:spPr>
        </p:pic>
        <p:pic>
          <p:nvPicPr>
            <p:cNvPr id="77" name="図 76"/>
            <p:cNvPicPr>
              <a:picLocks noChangeAspect="1"/>
            </p:cNvPicPr>
            <p:nvPr/>
          </p:nvPicPr>
          <p:blipFill>
            <a:blip r:embed="rId9"/>
            <a:stretch>
              <a:fillRect/>
            </a:stretch>
          </p:blipFill>
          <p:spPr>
            <a:xfrm>
              <a:off x="3381195" y="6764431"/>
              <a:ext cx="288000" cy="288000"/>
            </a:xfrm>
            <a:prstGeom prst="rect">
              <a:avLst/>
            </a:prstGeom>
          </p:spPr>
        </p:pic>
        <p:sp>
          <p:nvSpPr>
            <p:cNvPr id="78" name="正方形/長方形 77"/>
            <p:cNvSpPr/>
            <p:nvPr/>
          </p:nvSpPr>
          <p:spPr>
            <a:xfrm>
              <a:off x="405122" y="7198347"/>
              <a:ext cx="2520000" cy="1694046"/>
            </a:xfrm>
            <a:prstGeom prst="rect">
              <a:avLst/>
            </a:prstGeom>
            <a:blipFill>
              <a:blip r:embed="rId11"/>
              <a:stretch>
                <a:fillRect/>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lumMod val="95000"/>
                    <a:lumOff val="5000"/>
                  </a:schemeClr>
                </a:solidFill>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4030596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表 54"/>
          <p:cNvGraphicFramePr>
            <a:graphicFrameLocks noGrp="1"/>
          </p:cNvGraphicFramePr>
          <p:nvPr>
            <p:extLst>
              <p:ext uri="{D42A27DB-BD31-4B8C-83A1-F6EECF244321}">
                <p14:modId xmlns:p14="http://schemas.microsoft.com/office/powerpoint/2010/main" val="2684908211"/>
              </p:ext>
            </p:extLst>
          </p:nvPr>
        </p:nvGraphicFramePr>
        <p:xfrm>
          <a:off x="3346596" y="5652393"/>
          <a:ext cx="3292368" cy="2257200"/>
        </p:xfrm>
        <a:graphic>
          <a:graphicData uri="http://schemas.openxmlformats.org/drawingml/2006/table">
            <a:tbl>
              <a:tblPr firstRow="1" bandRow="1">
                <a:tableStyleId>{5940675A-B579-460E-94D1-54222C63F5DA}</a:tableStyleId>
              </a:tblPr>
              <a:tblGrid>
                <a:gridCol w="360000"/>
                <a:gridCol w="2932368"/>
              </a:tblGrid>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rPr>
                        <a:t>通年</a:t>
                      </a:r>
                      <a:endParaRPr kumimoji="1" lang="en-US" altLang="ja-JP" sz="1200" dirty="0" smtClean="0">
                        <a:latin typeface="Meiryo UI" panose="020B0604030504040204" pitchFamily="50" charset="-128"/>
                        <a:ea typeface="Meiryo UI" panose="020B0604030504040204" pitchFamily="50" charset="-128"/>
                      </a:endParaRPr>
                    </a:p>
                  </a:txBody>
                  <a:tcPr anchor="ctr"/>
                </a:tc>
              </a:tr>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rPr>
                        <a:t>毎週月曜日、年末年始</a:t>
                      </a:r>
                      <a:endParaRPr kumimoji="1" lang="ja-JP" altLang="en-US" sz="1200" dirty="0">
                        <a:latin typeface="Meiryo UI" panose="020B0604030504040204" pitchFamily="50" charset="-128"/>
                        <a:ea typeface="Meiryo UI" panose="020B0604030504040204" pitchFamily="50" charset="-128"/>
                      </a:endParaRPr>
                    </a:p>
                  </a:txBody>
                  <a:tcPr anchor="ctr"/>
                </a:tc>
              </a:tr>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200" b="0" dirty="0" smtClean="0">
                          <a:latin typeface="Meiryo UI" panose="020B0604030504040204" pitchFamily="50" charset="-128"/>
                          <a:ea typeface="Meiryo UI" panose="020B0604030504040204" pitchFamily="50" charset="-128"/>
                        </a:rPr>
                        <a:t>９時～</a:t>
                      </a:r>
                      <a:r>
                        <a:rPr kumimoji="1" lang="en-US" altLang="ja-JP" sz="1200" b="0" dirty="0" smtClean="0">
                          <a:latin typeface="Meiryo UI" panose="020B0604030504040204" pitchFamily="50" charset="-128"/>
                          <a:ea typeface="Meiryo UI" panose="020B0604030504040204" pitchFamily="50" charset="-128"/>
                        </a:rPr>
                        <a:t>16</a:t>
                      </a:r>
                      <a:r>
                        <a:rPr kumimoji="1" lang="ja-JP" altLang="en-US" sz="1200" b="0" dirty="0" smtClean="0">
                          <a:latin typeface="Meiryo UI" panose="020B0604030504040204" pitchFamily="50" charset="-128"/>
                          <a:ea typeface="Meiryo UI" panose="020B0604030504040204" pitchFamily="50" charset="-128"/>
                        </a:rPr>
                        <a:t>時</a:t>
                      </a:r>
                      <a:r>
                        <a:rPr kumimoji="1" lang="en-US" altLang="ja-JP" sz="1200" b="0" dirty="0" smtClean="0">
                          <a:latin typeface="Meiryo UI" panose="020B0604030504040204" pitchFamily="50" charset="-128"/>
                          <a:ea typeface="Meiryo UI" panose="020B0604030504040204" pitchFamily="50" charset="-128"/>
                        </a:rPr>
                        <a:t>30</a:t>
                      </a:r>
                      <a:r>
                        <a:rPr kumimoji="1" lang="ja-JP" altLang="en-US" sz="1200" b="0" dirty="0" smtClean="0">
                          <a:latin typeface="Meiryo UI" panose="020B0604030504040204" pitchFamily="50" charset="-128"/>
                          <a:ea typeface="Meiryo UI" panose="020B0604030504040204" pitchFamily="50" charset="-128"/>
                        </a:rPr>
                        <a:t>分</a:t>
                      </a:r>
                      <a:endParaRPr kumimoji="1" lang="ja-JP" altLang="en-US" sz="1200" b="0" dirty="0">
                        <a:latin typeface="Meiryo UI" panose="020B0604030504040204" pitchFamily="50" charset="-128"/>
                        <a:ea typeface="Meiryo UI" panose="020B0604030504040204" pitchFamily="50" charset="-128"/>
                      </a:endParaRPr>
                    </a:p>
                  </a:txBody>
                  <a:tcPr anchor="ctr"/>
                </a:tc>
              </a:tr>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pPr algn="l"/>
                      <a:r>
                        <a:rPr kumimoji="1" lang="en-US" altLang="ja-JP" sz="1200" dirty="0" smtClean="0">
                          <a:latin typeface="Meiryo UI" panose="020B0604030504040204" pitchFamily="50" charset="-128"/>
                          <a:ea typeface="Meiryo UI" panose="020B0604030504040204" pitchFamily="50" charset="-128"/>
                        </a:rPr>
                        <a:t>40</a:t>
                      </a:r>
                      <a:r>
                        <a:rPr kumimoji="1" lang="ja-JP" altLang="en-US" sz="1200" dirty="0" smtClean="0">
                          <a:latin typeface="Meiryo UI" panose="020B0604030504040204" pitchFamily="50" charset="-128"/>
                          <a:ea typeface="Meiryo UI" panose="020B0604030504040204" pitchFamily="50" charset="-128"/>
                        </a:rPr>
                        <a:t>分</a:t>
                      </a:r>
                      <a:endParaRPr kumimoji="1" lang="ja-JP" altLang="en-US" sz="1200" dirty="0">
                        <a:latin typeface="Meiryo UI" panose="020B0604030504040204" pitchFamily="50" charset="-128"/>
                        <a:ea typeface="Meiryo UI" panose="020B0604030504040204" pitchFamily="50" charset="-128"/>
                      </a:endParaRPr>
                    </a:p>
                  </a:txBody>
                  <a:tcPr anchor="ctr"/>
                </a:tc>
              </a:tr>
              <a:tr h="360000">
                <a:tc>
                  <a:txBody>
                    <a:bodyPr/>
                    <a:lstStyle/>
                    <a:p>
                      <a:endParaRPr kumimoji="1" lang="ja-JP" altLang="en-US">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rPr>
                        <a:t>約</a:t>
                      </a:r>
                      <a:r>
                        <a:rPr kumimoji="1" lang="en-US" altLang="ja-JP" sz="1200" dirty="0" smtClean="0">
                          <a:latin typeface="Meiryo UI" panose="020B0604030504040204" pitchFamily="50" charset="-128"/>
                          <a:ea typeface="Meiryo UI" panose="020B0604030504040204" pitchFamily="50" charset="-128"/>
                        </a:rPr>
                        <a:t>40</a:t>
                      </a:r>
                      <a:r>
                        <a:rPr kumimoji="1" lang="ja-JP" altLang="en-US" sz="1200" dirty="0" smtClean="0">
                          <a:latin typeface="Meiryo UI" panose="020B0604030504040204" pitchFamily="50" charset="-128"/>
                          <a:ea typeface="Meiryo UI" panose="020B0604030504040204" pitchFamily="50" charset="-128"/>
                        </a:rPr>
                        <a:t>名</a:t>
                      </a:r>
                      <a:endParaRPr kumimoji="1" lang="ja-JP" altLang="en-US" sz="1200" dirty="0">
                        <a:latin typeface="Meiryo UI" panose="020B0604030504040204" pitchFamily="50" charset="-128"/>
                        <a:ea typeface="Meiryo UI" panose="020B0604030504040204" pitchFamily="50" charset="-128"/>
                      </a:endParaRPr>
                    </a:p>
                  </a:txBody>
                  <a:tcPr anchor="ctr"/>
                </a:tc>
              </a:tr>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rPr>
                        <a:t>一般　</a:t>
                      </a:r>
                      <a:r>
                        <a:rPr kumimoji="1" lang="en-US" altLang="ja-JP" sz="1200" dirty="0" smtClean="0">
                          <a:latin typeface="Meiryo UI" panose="020B0604030504040204" pitchFamily="50" charset="-128"/>
                          <a:ea typeface="Meiryo UI" panose="020B0604030504040204" pitchFamily="50" charset="-128"/>
                        </a:rPr>
                        <a:t>200</a:t>
                      </a:r>
                      <a:r>
                        <a:rPr kumimoji="1" lang="ja-JP" altLang="en-US" sz="1200" dirty="0" smtClean="0">
                          <a:latin typeface="Meiryo UI" panose="020B0604030504040204" pitchFamily="50" charset="-128"/>
                          <a:ea typeface="Meiryo UI" panose="020B0604030504040204" pitchFamily="50" charset="-128"/>
                        </a:rPr>
                        <a:t>円</a:t>
                      </a:r>
                      <a:endParaRPr kumimoji="1" lang="en-US" altLang="ja-JP" sz="1200" dirty="0" smtClean="0">
                        <a:latin typeface="Meiryo UI" panose="020B0604030504040204" pitchFamily="50" charset="-128"/>
                        <a:ea typeface="Meiryo UI" panose="020B0604030504040204" pitchFamily="50" charset="-128"/>
                      </a:endParaRPr>
                    </a:p>
                    <a:p>
                      <a:r>
                        <a:rPr kumimoji="1" lang="en-US" altLang="ja-JP" sz="1200" dirty="0" smtClean="0">
                          <a:latin typeface="Meiryo UI" panose="020B0604030504040204" pitchFamily="50" charset="-128"/>
                          <a:ea typeface="Meiryo UI" panose="020B0604030504040204" pitchFamily="50" charset="-128"/>
                        </a:rPr>
                        <a:t>15</a:t>
                      </a:r>
                      <a:r>
                        <a:rPr kumimoji="1" lang="ja-JP" altLang="en-US" sz="1200" dirty="0" smtClean="0">
                          <a:latin typeface="Meiryo UI" panose="020B0604030504040204" pitchFamily="50" charset="-128"/>
                          <a:ea typeface="Meiryo UI" panose="020B0604030504040204" pitchFamily="50" charset="-128"/>
                        </a:rPr>
                        <a:t>名以上の団体半額</a:t>
                      </a:r>
                    </a:p>
                  </a:txBody>
                  <a:tcPr anchor="ctr"/>
                </a:tc>
              </a:tr>
            </a:tbl>
          </a:graphicData>
        </a:graphic>
      </p:graphicFrame>
      <p:pic>
        <p:nvPicPr>
          <p:cNvPr id="30" name="図 29"/>
          <p:cNvPicPr>
            <a:picLocks noChangeAspect="1"/>
          </p:cNvPicPr>
          <p:nvPr/>
        </p:nvPicPr>
        <p:blipFill>
          <a:blip r:embed="rId3"/>
          <a:stretch>
            <a:fillRect/>
          </a:stretch>
        </p:blipFill>
        <p:spPr>
          <a:xfrm>
            <a:off x="405122" y="9256713"/>
            <a:ext cx="6047756" cy="615749"/>
          </a:xfrm>
          <a:prstGeom prst="rect">
            <a:avLst/>
          </a:prstGeom>
        </p:spPr>
      </p:pic>
      <p:sp>
        <p:nvSpPr>
          <p:cNvPr id="41" name="テキスト ボックス 40"/>
          <p:cNvSpPr txBox="1"/>
          <p:nvPr/>
        </p:nvSpPr>
        <p:spPr>
          <a:xfrm>
            <a:off x="112541" y="13332"/>
            <a:ext cx="3004807"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ja-JP" sz="1600" dirty="0" smtClean="0">
                <a:solidFill>
                  <a:schemeClr val="tx1"/>
                </a:solidFill>
                <a:latin typeface="Meiryo UI" panose="020B0604030504040204" pitchFamily="50" charset="-128"/>
                <a:ea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rPr>
              <a:t>奥州</a:t>
            </a:r>
            <a:r>
              <a:rPr lang="ja-JP" altLang="en-US" sz="1600" dirty="0">
                <a:solidFill>
                  <a:schemeClr val="tx1"/>
                </a:solidFill>
                <a:latin typeface="Meiryo UI" panose="020B0604030504040204" pitchFamily="50" charset="-128"/>
                <a:ea typeface="Meiryo UI" panose="020B0604030504040204" pitchFamily="50" charset="-128"/>
              </a:rPr>
              <a:t>市</a:t>
            </a:r>
            <a:r>
              <a:rPr kumimoji="1" lang="en-US" altLang="ja-JP" sz="1600" dirty="0" smtClean="0">
                <a:solidFill>
                  <a:schemeClr val="tx1"/>
                </a:solidFill>
                <a:latin typeface="Meiryo UI" panose="020B0604030504040204" pitchFamily="50" charset="-128"/>
                <a:ea typeface="Meiryo UI" panose="020B0604030504040204" pitchFamily="50" charset="-128"/>
              </a:rPr>
              <a:t>】</a:t>
            </a:r>
            <a:r>
              <a:rPr kumimoji="1" lang="ja-JP" altLang="en-US" sz="1600" dirty="0" smtClean="0">
                <a:solidFill>
                  <a:schemeClr val="tx1"/>
                </a:solidFill>
                <a:latin typeface="Meiryo UI" panose="020B0604030504040204" pitchFamily="50" charset="-128"/>
                <a:ea typeface="Meiryo UI" panose="020B0604030504040204" pitchFamily="50" charset="-128"/>
              </a:rPr>
              <a:t>　見る・体験する</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cxnSp>
        <p:nvCxnSpPr>
          <p:cNvPr id="14" name="直線コネクタ 13"/>
          <p:cNvCxnSpPr/>
          <p:nvPr/>
        </p:nvCxnSpPr>
        <p:spPr>
          <a:xfrm>
            <a:off x="0" y="351886"/>
            <a:ext cx="2646947"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3" name="正方形/長方形 52"/>
          <p:cNvSpPr/>
          <p:nvPr/>
        </p:nvSpPr>
        <p:spPr>
          <a:xfrm>
            <a:off x="99000" y="4906588"/>
            <a:ext cx="6660000" cy="43200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6" name="グループ化 5"/>
          <p:cNvGrpSpPr/>
          <p:nvPr/>
        </p:nvGrpSpPr>
        <p:grpSpPr>
          <a:xfrm>
            <a:off x="118400" y="1549811"/>
            <a:ext cx="6640600" cy="7342582"/>
            <a:chOff x="118400" y="1549811"/>
            <a:chExt cx="6640600" cy="7342582"/>
          </a:xfrm>
        </p:grpSpPr>
        <p:sp>
          <p:nvSpPr>
            <p:cNvPr id="49" name="正方形/長方形 48"/>
            <p:cNvSpPr/>
            <p:nvPr/>
          </p:nvSpPr>
          <p:spPr>
            <a:xfrm>
              <a:off x="199022" y="5578304"/>
              <a:ext cx="2918326" cy="295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rPr>
                <a:t>日本最大規模のロックフィルダム</a:t>
              </a:r>
              <a:endParaRPr lang="en-US" altLang="ja-JP" sz="12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51" name="正方形/長方形 50"/>
            <p:cNvSpPr/>
            <p:nvPr/>
          </p:nvSpPr>
          <p:spPr>
            <a:xfrm>
              <a:off x="118400" y="4914796"/>
              <a:ext cx="3005155" cy="59769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rPr>
                <a:t>自然</a:t>
              </a:r>
              <a:endParaRPr lang="en-US" altLang="ja-JP" sz="1200" b="1" dirty="0" smtClean="0">
                <a:solidFill>
                  <a:schemeClr val="tx1">
                    <a:lumMod val="65000"/>
                    <a:lumOff val="35000"/>
                  </a:schemeClr>
                </a:solidFill>
                <a:latin typeface="Meiryo UI" panose="020B0604030504040204" pitchFamily="50" charset="-128"/>
                <a:ea typeface="Meiryo UI" panose="020B0604030504040204" pitchFamily="50" charset="-128"/>
              </a:endParaRPr>
            </a:p>
            <a:p>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■胆沢ダム</a:t>
              </a:r>
              <a:endParaRPr lang="en-US" altLang="ja-JP" sz="12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3926534" y="5006089"/>
              <a:ext cx="2832466" cy="461665"/>
            </a:xfrm>
            <a:prstGeom prst="rect">
              <a:avLst/>
            </a:prstGeom>
            <a:noFill/>
            <a:ln>
              <a:noFill/>
            </a:ln>
          </p:spPr>
          <p:txBody>
            <a:bodyPr wrap="square" rtlCol="0" anchor="ctr">
              <a:spAutoFit/>
            </a:bodyPr>
            <a:lstStyle/>
            <a:p>
              <a:pPr algn="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rPr>
                <a:t>齋藤實記念館</a:t>
              </a:r>
              <a:r>
                <a:rPr lang="ja-JP" altLang="en-US" sz="1200" b="1" dirty="0">
                  <a:solidFill>
                    <a:schemeClr val="tx1">
                      <a:lumMod val="65000"/>
                      <a:lumOff val="35000"/>
                    </a:schemeClr>
                  </a:solidFill>
                  <a:latin typeface="Meiryo UI" panose="020B0604030504040204" pitchFamily="50" charset="-128"/>
                  <a:ea typeface="Meiryo UI" panose="020B0604030504040204" pitchFamily="50" charset="-128"/>
                </a:rPr>
                <a:t>　</a:t>
              </a:r>
              <a:endParaRPr lang="en-US" altLang="ja-JP" sz="1200" b="1" dirty="0" smtClean="0">
                <a:solidFill>
                  <a:schemeClr val="tx1">
                    <a:lumMod val="65000"/>
                    <a:lumOff val="35000"/>
                  </a:schemeClr>
                </a:solidFill>
                <a:latin typeface="Meiryo UI" panose="020B0604030504040204" pitchFamily="50" charset="-128"/>
                <a:ea typeface="Meiryo UI" panose="020B0604030504040204" pitchFamily="50" charset="-128"/>
              </a:endParaRPr>
            </a:p>
            <a:p>
              <a:pPr algn="r"/>
              <a:r>
                <a:rPr lang="en-US" altLang="ja-JP" sz="1200" b="1" dirty="0" smtClean="0">
                  <a:solidFill>
                    <a:schemeClr val="tx1">
                      <a:lumMod val="65000"/>
                      <a:lumOff val="35000"/>
                    </a:schemeClr>
                  </a:solidFill>
                  <a:latin typeface="Meiryo UI" panose="020B0604030504040204" pitchFamily="50" charset="-128"/>
                  <a:ea typeface="Meiryo UI" panose="020B0604030504040204" pitchFamily="50" charset="-128"/>
                </a:rPr>
                <a:t>TEL</a:t>
              </a: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lang="en-US" altLang="ja-JP" sz="1200" b="1" dirty="0" smtClean="0">
                  <a:solidFill>
                    <a:schemeClr val="tx1">
                      <a:lumMod val="65000"/>
                      <a:lumOff val="35000"/>
                    </a:schemeClr>
                  </a:solidFill>
                  <a:latin typeface="Meiryo UI" panose="020B0604030504040204" pitchFamily="50" charset="-128"/>
                  <a:ea typeface="Meiryo UI" panose="020B0604030504040204" pitchFamily="50" charset="-128"/>
                </a:rPr>
                <a:t>0197-23-2768</a:t>
              </a: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rPr>
                <a:t>　</a:t>
              </a:r>
              <a:endParaRPr lang="en-US" altLang="ja-JP" sz="1200" b="1"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54" name="正方形/長方形 53"/>
            <p:cNvSpPr/>
            <p:nvPr/>
          </p:nvSpPr>
          <p:spPr>
            <a:xfrm>
              <a:off x="236228" y="5940668"/>
              <a:ext cx="2941829" cy="861774"/>
            </a:xfrm>
            <a:prstGeom prst="rect">
              <a:avLst/>
            </a:prstGeom>
            <a:ln>
              <a:solidFill>
                <a:schemeClr val="tx1">
                  <a:lumMod val="50000"/>
                  <a:lumOff val="50000"/>
                </a:schemeClr>
              </a:solidFill>
            </a:ln>
          </p:spPr>
          <p:txBody>
            <a:bodyPr wrap="square">
              <a:spAutoFit/>
            </a:bodyPr>
            <a:lstStyle/>
            <a:p>
              <a:pPr>
                <a:lnSpc>
                  <a:spcPts val="1500"/>
                </a:lnSpc>
              </a:pPr>
              <a:r>
                <a:rPr lang="ja-JP" altLang="en-US" sz="1100" dirty="0">
                  <a:latin typeface="Meiryo UI" panose="020B0604030504040204" pitchFamily="50" charset="-128"/>
                  <a:ea typeface="Meiryo UI" panose="020B0604030504040204" pitchFamily="50" charset="-128"/>
                </a:rPr>
                <a:t>胆沢</a:t>
              </a:r>
              <a:r>
                <a:rPr lang="ja-JP" altLang="en-US" sz="1100" dirty="0" smtClean="0">
                  <a:latin typeface="Meiryo UI" panose="020B0604030504040204" pitchFamily="50" charset="-128"/>
                  <a:ea typeface="Meiryo UI" panose="020B0604030504040204" pitchFamily="50" charset="-128"/>
                </a:rPr>
                <a:t>ダムの壮大な堤体とダムによってできた奥州湖の美しさを是非一度ご覧ください。</a:t>
              </a:r>
              <a:endParaRPr lang="en-US" altLang="ja-JP" sz="1100" dirty="0" smtClean="0">
                <a:latin typeface="Meiryo UI" panose="020B0604030504040204" pitchFamily="50" charset="-128"/>
                <a:ea typeface="Meiryo UI" panose="020B0604030504040204" pitchFamily="50" charset="-128"/>
              </a:endParaRPr>
            </a:p>
            <a:p>
              <a:pPr>
                <a:lnSpc>
                  <a:spcPts val="1500"/>
                </a:lnSpc>
              </a:pPr>
              <a:r>
                <a:rPr lang="ja-JP" altLang="en-US" sz="1100" smtClean="0">
                  <a:latin typeface="Meiryo UI" panose="020B0604030504040204" pitchFamily="50" charset="-128"/>
                  <a:ea typeface="Meiryo UI" panose="020B0604030504040204" pitchFamily="50" charset="-128"/>
                </a:rPr>
                <a:t>周囲の焼石連峰は四季によって変化する景色も併せてお楽しみください。</a:t>
              </a:r>
              <a:endParaRPr lang="ja-JP" altLang="en-US" sz="1100" dirty="0">
                <a:latin typeface="Meiryo UI" panose="020B0604030504040204" pitchFamily="50" charset="-128"/>
                <a:ea typeface="Meiryo UI" panose="020B0604030504040204" pitchFamily="50" charset="-128"/>
              </a:endParaRPr>
            </a:p>
          </p:txBody>
        </p:sp>
        <p:cxnSp>
          <p:nvCxnSpPr>
            <p:cNvPr id="56" name="直線コネクタ 55"/>
            <p:cNvCxnSpPr/>
            <p:nvPr/>
          </p:nvCxnSpPr>
          <p:spPr>
            <a:xfrm>
              <a:off x="174083" y="5482817"/>
              <a:ext cx="6509835"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7" name="図 56"/>
            <p:cNvPicPr>
              <a:picLocks noChangeAspect="1"/>
            </p:cNvPicPr>
            <p:nvPr/>
          </p:nvPicPr>
          <p:blipFill>
            <a:blip r:embed="rId4"/>
            <a:stretch>
              <a:fillRect/>
            </a:stretch>
          </p:blipFill>
          <p:spPr>
            <a:xfrm>
              <a:off x="3381195" y="5684674"/>
              <a:ext cx="288000" cy="288000"/>
            </a:xfrm>
            <a:prstGeom prst="rect">
              <a:avLst/>
            </a:prstGeom>
          </p:spPr>
        </p:pic>
        <p:pic>
          <p:nvPicPr>
            <p:cNvPr id="58" name="図 57"/>
            <p:cNvPicPr>
              <a:picLocks noChangeAspect="1"/>
            </p:cNvPicPr>
            <p:nvPr/>
          </p:nvPicPr>
          <p:blipFill>
            <a:blip r:embed="rId5"/>
            <a:stretch>
              <a:fillRect/>
            </a:stretch>
          </p:blipFill>
          <p:spPr>
            <a:xfrm>
              <a:off x="3381195" y="6044593"/>
              <a:ext cx="288000" cy="288000"/>
            </a:xfrm>
            <a:prstGeom prst="rect">
              <a:avLst/>
            </a:prstGeom>
          </p:spPr>
        </p:pic>
        <p:pic>
          <p:nvPicPr>
            <p:cNvPr id="59" name="図 58"/>
            <p:cNvPicPr>
              <a:picLocks noChangeAspect="1"/>
            </p:cNvPicPr>
            <p:nvPr/>
          </p:nvPicPr>
          <p:blipFill>
            <a:blip r:embed="rId6"/>
            <a:stretch>
              <a:fillRect/>
            </a:stretch>
          </p:blipFill>
          <p:spPr>
            <a:xfrm>
              <a:off x="3381195" y="6404512"/>
              <a:ext cx="288000" cy="288000"/>
            </a:xfrm>
            <a:prstGeom prst="rect">
              <a:avLst/>
            </a:prstGeom>
          </p:spPr>
        </p:pic>
        <p:pic>
          <p:nvPicPr>
            <p:cNvPr id="60" name="図 59"/>
            <p:cNvPicPr>
              <a:picLocks noChangeAspect="1"/>
            </p:cNvPicPr>
            <p:nvPr/>
          </p:nvPicPr>
          <p:blipFill>
            <a:blip r:embed="rId7"/>
            <a:stretch>
              <a:fillRect/>
            </a:stretch>
          </p:blipFill>
          <p:spPr>
            <a:xfrm>
              <a:off x="3381195" y="7124350"/>
              <a:ext cx="288000" cy="288000"/>
            </a:xfrm>
            <a:prstGeom prst="rect">
              <a:avLst/>
            </a:prstGeom>
          </p:spPr>
        </p:pic>
        <p:pic>
          <p:nvPicPr>
            <p:cNvPr id="64" name="図 63"/>
            <p:cNvPicPr>
              <a:picLocks noChangeAspect="1"/>
            </p:cNvPicPr>
            <p:nvPr/>
          </p:nvPicPr>
          <p:blipFill>
            <a:blip r:embed="rId8"/>
            <a:stretch>
              <a:fillRect/>
            </a:stretch>
          </p:blipFill>
          <p:spPr>
            <a:xfrm>
              <a:off x="3381195" y="7535324"/>
              <a:ext cx="288000" cy="288000"/>
            </a:xfrm>
            <a:prstGeom prst="rect">
              <a:avLst/>
            </a:prstGeom>
          </p:spPr>
        </p:pic>
        <p:pic>
          <p:nvPicPr>
            <p:cNvPr id="65" name="図 64"/>
            <p:cNvPicPr>
              <a:picLocks noChangeAspect="1"/>
            </p:cNvPicPr>
            <p:nvPr/>
          </p:nvPicPr>
          <p:blipFill>
            <a:blip r:embed="rId9"/>
            <a:stretch>
              <a:fillRect/>
            </a:stretch>
          </p:blipFill>
          <p:spPr>
            <a:xfrm>
              <a:off x="3381195" y="6764431"/>
              <a:ext cx="288000" cy="288000"/>
            </a:xfrm>
            <a:prstGeom prst="rect">
              <a:avLst/>
            </a:prstGeom>
          </p:spPr>
        </p:pic>
        <p:sp>
          <p:nvSpPr>
            <p:cNvPr id="2" name="正方形/長方形 1"/>
            <p:cNvSpPr/>
            <p:nvPr/>
          </p:nvSpPr>
          <p:spPr>
            <a:xfrm>
              <a:off x="405122" y="7198347"/>
              <a:ext cx="2520000" cy="1694046"/>
            </a:xfrm>
            <a:prstGeom prst="rect">
              <a:avLst/>
            </a:prstGeom>
            <a:blipFill>
              <a:blip r:embed="rId10"/>
              <a:stretch>
                <a:fillRect/>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lumMod val="95000"/>
                    <a:lumOff val="5000"/>
                  </a:schemeClr>
                </a:solidFill>
                <a:latin typeface="Meiryo UI" panose="020B0604030504040204" pitchFamily="50" charset="-128"/>
                <a:ea typeface="Meiryo UI" panose="020B0604030504040204" pitchFamily="50" charset="-128"/>
              </a:endParaRPr>
            </a:p>
          </p:txBody>
        </p:sp>
        <p:sp>
          <p:nvSpPr>
            <p:cNvPr id="43" name="正方形/長方形 42"/>
            <p:cNvSpPr/>
            <p:nvPr/>
          </p:nvSpPr>
          <p:spPr>
            <a:xfrm>
              <a:off x="236228" y="1549811"/>
              <a:ext cx="2941829" cy="861774"/>
            </a:xfrm>
            <a:prstGeom prst="rect">
              <a:avLst/>
            </a:prstGeom>
            <a:ln>
              <a:solidFill>
                <a:schemeClr val="tx1">
                  <a:lumMod val="50000"/>
                  <a:lumOff val="50000"/>
                </a:schemeClr>
              </a:solidFill>
            </a:ln>
          </p:spPr>
          <p:txBody>
            <a:bodyPr wrap="square">
              <a:spAutoFit/>
            </a:bodyPr>
            <a:lstStyle/>
            <a:p>
              <a:pPr>
                <a:lnSpc>
                  <a:spcPts val="1500"/>
                </a:lnSpc>
              </a:pPr>
              <a:r>
                <a:rPr lang="ja-JP" altLang="en-US" sz="1100" dirty="0" smtClean="0">
                  <a:latin typeface="Meiryo UI" panose="020B0604030504040204" pitchFamily="50" charset="-128"/>
                  <a:ea typeface="Meiryo UI" panose="020B0604030504040204" pitchFamily="50" charset="-128"/>
                </a:rPr>
                <a:t>この施設は、日本最大規模のロックフィルダムである胆沢ダムの麓にあり、胆沢地域の水文化や郷土をパネルや模型を使って紹介しています。</a:t>
              </a:r>
              <a:endParaRPr lang="en-US" altLang="ja-JP" sz="1100" dirty="0" smtClean="0">
                <a:latin typeface="Meiryo UI" panose="020B0604030504040204" pitchFamily="50" charset="-128"/>
                <a:ea typeface="Meiryo UI" panose="020B0604030504040204" pitchFamily="50" charset="-128"/>
              </a:endParaRPr>
            </a:p>
            <a:p>
              <a:pPr>
                <a:lnSpc>
                  <a:spcPts val="1500"/>
                </a:lnSpc>
              </a:pPr>
              <a:r>
                <a:rPr lang="ja-JP" altLang="en-US" sz="1100" dirty="0" smtClean="0">
                  <a:latin typeface="Meiryo UI" panose="020B0604030504040204" pitchFamily="50" charset="-128"/>
                  <a:ea typeface="Meiryo UI" panose="020B0604030504040204" pitchFamily="50" charset="-128"/>
                </a:rPr>
                <a:t>胆沢ダムの見学と併せてご覧ください。</a:t>
              </a:r>
              <a:endParaRPr lang="ja-JP" altLang="en-US" sz="1100" dirty="0">
                <a:latin typeface="Meiryo UI" panose="020B0604030504040204" pitchFamily="50" charset="-128"/>
                <a:ea typeface="Meiryo UI" panose="020B0604030504040204" pitchFamily="50" charset="-128"/>
              </a:endParaRPr>
            </a:p>
          </p:txBody>
        </p:sp>
      </p:grpSp>
      <p:graphicFrame>
        <p:nvGraphicFramePr>
          <p:cNvPr id="42" name="表 41"/>
          <p:cNvGraphicFramePr>
            <a:graphicFrameLocks noGrp="1"/>
          </p:cNvGraphicFramePr>
          <p:nvPr>
            <p:extLst>
              <p:ext uri="{D42A27DB-BD31-4B8C-83A1-F6EECF244321}">
                <p14:modId xmlns:p14="http://schemas.microsoft.com/office/powerpoint/2010/main" val="610779608"/>
              </p:ext>
            </p:extLst>
          </p:nvPr>
        </p:nvGraphicFramePr>
        <p:xfrm>
          <a:off x="3344992" y="1203908"/>
          <a:ext cx="3292368" cy="1440000"/>
        </p:xfrm>
        <a:graphic>
          <a:graphicData uri="http://schemas.openxmlformats.org/drawingml/2006/table">
            <a:tbl>
              <a:tblPr firstRow="1" bandRow="1">
                <a:tableStyleId>{5940675A-B579-460E-94D1-54222C63F5DA}</a:tableStyleId>
              </a:tblPr>
              <a:tblGrid>
                <a:gridCol w="360000"/>
                <a:gridCol w="2932368"/>
              </a:tblGrid>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rPr>
                        <a:t>４月９日～</a:t>
                      </a:r>
                      <a:r>
                        <a:rPr kumimoji="1" lang="en-US" altLang="ja-JP" sz="1200" dirty="0" smtClean="0">
                          <a:latin typeface="Meiryo UI" panose="020B0604030504040204" pitchFamily="50" charset="-128"/>
                          <a:ea typeface="Meiryo UI" panose="020B0604030504040204" pitchFamily="50" charset="-128"/>
                        </a:rPr>
                        <a:t>11</a:t>
                      </a:r>
                      <a:r>
                        <a:rPr kumimoji="1" lang="ja-JP" altLang="en-US" sz="1200" dirty="0" smtClean="0">
                          <a:latin typeface="Meiryo UI" panose="020B0604030504040204" pitchFamily="50" charset="-128"/>
                          <a:ea typeface="Meiryo UI" panose="020B0604030504040204" pitchFamily="50" charset="-128"/>
                        </a:rPr>
                        <a:t>月</a:t>
                      </a:r>
                      <a:r>
                        <a:rPr kumimoji="1" lang="en-US" altLang="ja-JP" sz="1200" dirty="0" smtClean="0">
                          <a:latin typeface="Meiryo UI" panose="020B0604030504040204" pitchFamily="50" charset="-128"/>
                          <a:ea typeface="Meiryo UI" panose="020B0604030504040204" pitchFamily="50" charset="-128"/>
                        </a:rPr>
                        <a:t>30</a:t>
                      </a:r>
                      <a:r>
                        <a:rPr kumimoji="1" lang="ja-JP" altLang="en-US" sz="1200" smtClean="0">
                          <a:latin typeface="Meiryo UI" panose="020B0604030504040204" pitchFamily="50" charset="-128"/>
                          <a:ea typeface="Meiryo UI" panose="020B0604030504040204" pitchFamily="50" charset="-128"/>
                        </a:rPr>
                        <a:t>日</a:t>
                      </a:r>
                      <a:endParaRPr kumimoji="1" lang="en-US" altLang="ja-JP" sz="1200" dirty="0" smtClean="0">
                        <a:latin typeface="Meiryo UI" panose="020B0604030504040204" pitchFamily="50" charset="-128"/>
                        <a:ea typeface="Meiryo UI" panose="020B0604030504040204" pitchFamily="50" charset="-128"/>
                      </a:endParaRPr>
                    </a:p>
                  </a:txBody>
                  <a:tcPr anchor="ctr"/>
                </a:tc>
              </a:tr>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rPr>
                        <a:t>毎週月曜日、年末年始</a:t>
                      </a:r>
                      <a:endParaRPr kumimoji="1" lang="ja-JP" altLang="en-US" sz="1200" dirty="0">
                        <a:latin typeface="Meiryo UI" panose="020B0604030504040204" pitchFamily="50" charset="-128"/>
                        <a:ea typeface="Meiryo UI" panose="020B0604030504040204" pitchFamily="50" charset="-128"/>
                      </a:endParaRPr>
                    </a:p>
                  </a:txBody>
                  <a:tcPr anchor="ctr"/>
                </a:tc>
              </a:tr>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200" b="0" dirty="0" smtClean="0">
                          <a:latin typeface="Meiryo UI" panose="020B0604030504040204" pitchFamily="50" charset="-128"/>
                          <a:ea typeface="Meiryo UI" panose="020B0604030504040204" pitchFamily="50" charset="-128"/>
                        </a:rPr>
                        <a:t>９時</a:t>
                      </a:r>
                      <a:r>
                        <a:rPr kumimoji="1" lang="en-US" altLang="ja-JP" sz="1200" b="0" dirty="0" smtClean="0">
                          <a:latin typeface="Meiryo UI" panose="020B0604030504040204" pitchFamily="50" charset="-128"/>
                          <a:ea typeface="Meiryo UI" panose="020B0604030504040204" pitchFamily="50" charset="-128"/>
                        </a:rPr>
                        <a:t>30</a:t>
                      </a:r>
                      <a:r>
                        <a:rPr kumimoji="1" lang="ja-JP" altLang="en-US" sz="1200" b="0" dirty="0" smtClean="0">
                          <a:latin typeface="Meiryo UI" panose="020B0604030504040204" pitchFamily="50" charset="-128"/>
                          <a:ea typeface="Meiryo UI" panose="020B0604030504040204" pitchFamily="50" charset="-128"/>
                        </a:rPr>
                        <a:t>分～</a:t>
                      </a:r>
                      <a:r>
                        <a:rPr kumimoji="1" lang="en-US" altLang="ja-JP" sz="1200" b="0" dirty="0" smtClean="0">
                          <a:latin typeface="Meiryo UI" panose="020B0604030504040204" pitchFamily="50" charset="-128"/>
                          <a:ea typeface="Meiryo UI" panose="020B0604030504040204" pitchFamily="50" charset="-128"/>
                        </a:rPr>
                        <a:t>16</a:t>
                      </a:r>
                      <a:r>
                        <a:rPr kumimoji="1" lang="ja-JP" altLang="en-US" sz="1200" b="0" dirty="0" smtClean="0">
                          <a:latin typeface="Meiryo UI" panose="020B0604030504040204" pitchFamily="50" charset="-128"/>
                          <a:ea typeface="Meiryo UI" panose="020B0604030504040204" pitchFamily="50" charset="-128"/>
                        </a:rPr>
                        <a:t>時</a:t>
                      </a:r>
                      <a:r>
                        <a:rPr kumimoji="1" lang="en-US" altLang="ja-JP" sz="1200" b="0" dirty="0" smtClean="0">
                          <a:latin typeface="Meiryo UI" panose="020B0604030504040204" pitchFamily="50" charset="-128"/>
                          <a:ea typeface="Meiryo UI" panose="020B0604030504040204" pitchFamily="50" charset="-128"/>
                        </a:rPr>
                        <a:t>30</a:t>
                      </a:r>
                      <a:r>
                        <a:rPr kumimoji="1" lang="ja-JP" altLang="en-US" sz="1200" b="0" dirty="0" smtClean="0">
                          <a:latin typeface="Meiryo UI" panose="020B0604030504040204" pitchFamily="50" charset="-128"/>
                          <a:ea typeface="Meiryo UI" panose="020B0604030504040204" pitchFamily="50" charset="-128"/>
                        </a:rPr>
                        <a:t>分</a:t>
                      </a:r>
                      <a:endParaRPr kumimoji="1" lang="ja-JP" altLang="en-US" sz="1200" b="0" dirty="0">
                        <a:latin typeface="Meiryo UI" panose="020B0604030504040204" pitchFamily="50" charset="-128"/>
                        <a:ea typeface="Meiryo UI" panose="020B0604030504040204" pitchFamily="50" charset="-128"/>
                      </a:endParaRPr>
                    </a:p>
                  </a:txBody>
                  <a:tcPr anchor="ctr"/>
                </a:tc>
              </a:tr>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pPr algn="l"/>
                      <a:r>
                        <a:rPr kumimoji="1" lang="en-US" altLang="ja-JP" sz="1200" dirty="0" smtClean="0">
                          <a:latin typeface="Meiryo UI" panose="020B0604030504040204" pitchFamily="50" charset="-128"/>
                          <a:ea typeface="Meiryo UI" panose="020B0604030504040204" pitchFamily="50" charset="-128"/>
                        </a:rPr>
                        <a:t>30</a:t>
                      </a:r>
                      <a:r>
                        <a:rPr kumimoji="1" lang="ja-JP" altLang="en-US" sz="1200" dirty="0" smtClean="0">
                          <a:latin typeface="Meiryo UI" panose="020B0604030504040204" pitchFamily="50" charset="-128"/>
                          <a:ea typeface="Meiryo UI" panose="020B0604030504040204" pitchFamily="50" charset="-128"/>
                        </a:rPr>
                        <a:t>分</a:t>
                      </a:r>
                      <a:endParaRPr kumimoji="1" lang="ja-JP" altLang="en-US" sz="1200" dirty="0">
                        <a:latin typeface="Meiryo UI" panose="020B0604030504040204" pitchFamily="50" charset="-128"/>
                        <a:ea typeface="Meiryo UI" panose="020B0604030504040204" pitchFamily="50" charset="-128"/>
                      </a:endParaRPr>
                    </a:p>
                  </a:txBody>
                  <a:tcPr anchor="ctr"/>
                </a:tc>
              </a:tr>
            </a:tbl>
          </a:graphicData>
        </a:graphic>
      </p:graphicFrame>
      <p:sp>
        <p:nvSpPr>
          <p:cNvPr id="44" name="正方形/長方形 43"/>
          <p:cNvSpPr/>
          <p:nvPr/>
        </p:nvSpPr>
        <p:spPr>
          <a:xfrm>
            <a:off x="97396" y="458103"/>
            <a:ext cx="6660000" cy="43200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45" name="グループ化 44"/>
          <p:cNvGrpSpPr/>
          <p:nvPr/>
        </p:nvGrpSpPr>
        <p:grpSpPr>
          <a:xfrm>
            <a:off x="116796" y="466311"/>
            <a:ext cx="6640600" cy="3977597"/>
            <a:chOff x="118400" y="4914796"/>
            <a:chExt cx="6640600" cy="3977597"/>
          </a:xfrm>
        </p:grpSpPr>
        <p:sp>
          <p:nvSpPr>
            <p:cNvPr id="46" name="正方形/長方形 45"/>
            <p:cNvSpPr/>
            <p:nvPr/>
          </p:nvSpPr>
          <p:spPr>
            <a:xfrm>
              <a:off x="199022" y="5578304"/>
              <a:ext cx="2918326" cy="295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rPr>
                <a:t>胆沢の水文化・郷土の紹介施設</a:t>
              </a:r>
              <a:endParaRPr lang="en-US" altLang="ja-JP" sz="12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47" name="正方形/長方形 46"/>
            <p:cNvSpPr/>
            <p:nvPr/>
          </p:nvSpPr>
          <p:spPr>
            <a:xfrm>
              <a:off x="118400" y="4914796"/>
              <a:ext cx="3005155" cy="59769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rPr>
                <a:t>歴史・文化</a:t>
              </a:r>
              <a:endParaRPr lang="en-US" altLang="ja-JP" sz="1200" b="1" dirty="0" smtClean="0">
                <a:solidFill>
                  <a:schemeClr val="tx1">
                    <a:lumMod val="65000"/>
                    <a:lumOff val="35000"/>
                  </a:schemeClr>
                </a:solidFill>
                <a:latin typeface="Meiryo UI" panose="020B0604030504040204" pitchFamily="50" charset="-128"/>
                <a:ea typeface="Meiryo UI" panose="020B0604030504040204" pitchFamily="50" charset="-128"/>
              </a:endParaRPr>
            </a:p>
            <a:p>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■奥州湖交流館</a:t>
              </a:r>
              <a:endParaRPr lang="en-US" altLang="ja-JP" sz="12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48" name="テキスト ボックス 47"/>
            <p:cNvSpPr txBox="1"/>
            <p:nvPr/>
          </p:nvSpPr>
          <p:spPr>
            <a:xfrm>
              <a:off x="3926534" y="5006089"/>
              <a:ext cx="2832466" cy="461665"/>
            </a:xfrm>
            <a:prstGeom prst="rect">
              <a:avLst/>
            </a:prstGeom>
            <a:noFill/>
            <a:ln>
              <a:noFill/>
            </a:ln>
          </p:spPr>
          <p:txBody>
            <a:bodyPr wrap="square" rtlCol="0" anchor="ctr">
              <a:spAutoFit/>
            </a:bodyPr>
            <a:lstStyle/>
            <a:p>
              <a:pPr algn="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rPr>
                <a:t>奥州湖交流館</a:t>
              </a:r>
              <a:r>
                <a:rPr lang="ja-JP" altLang="en-US" sz="1200" b="1" dirty="0">
                  <a:solidFill>
                    <a:schemeClr val="tx1">
                      <a:lumMod val="65000"/>
                      <a:lumOff val="35000"/>
                    </a:schemeClr>
                  </a:solidFill>
                  <a:latin typeface="Meiryo UI" panose="020B0604030504040204" pitchFamily="50" charset="-128"/>
                  <a:ea typeface="Meiryo UI" panose="020B0604030504040204" pitchFamily="50" charset="-128"/>
                </a:rPr>
                <a:t>　</a:t>
              </a:r>
              <a:endParaRPr lang="en-US" altLang="ja-JP" sz="1200" b="1" dirty="0" smtClean="0">
                <a:solidFill>
                  <a:schemeClr val="tx1">
                    <a:lumMod val="65000"/>
                    <a:lumOff val="35000"/>
                  </a:schemeClr>
                </a:solidFill>
                <a:latin typeface="Meiryo UI" panose="020B0604030504040204" pitchFamily="50" charset="-128"/>
                <a:ea typeface="Meiryo UI" panose="020B0604030504040204" pitchFamily="50" charset="-128"/>
              </a:endParaRPr>
            </a:p>
            <a:p>
              <a:pPr algn="r"/>
              <a:r>
                <a:rPr lang="en-US" altLang="ja-JP" sz="1200" b="1" dirty="0" smtClean="0">
                  <a:solidFill>
                    <a:schemeClr val="tx1">
                      <a:lumMod val="65000"/>
                      <a:lumOff val="35000"/>
                    </a:schemeClr>
                  </a:solidFill>
                  <a:latin typeface="Meiryo UI" panose="020B0604030504040204" pitchFamily="50" charset="-128"/>
                  <a:ea typeface="Meiryo UI" panose="020B0604030504040204" pitchFamily="50" charset="-128"/>
                </a:rPr>
                <a:t>TEL</a:t>
              </a: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lang="en-US" altLang="ja-JP" sz="1200" b="1" dirty="0" smtClean="0">
                  <a:solidFill>
                    <a:schemeClr val="tx1">
                      <a:lumMod val="65000"/>
                      <a:lumOff val="35000"/>
                    </a:schemeClr>
                  </a:solidFill>
                  <a:latin typeface="Meiryo UI" panose="020B0604030504040204" pitchFamily="50" charset="-128"/>
                  <a:ea typeface="Meiryo UI" panose="020B0604030504040204" pitchFamily="50" charset="-128"/>
                </a:rPr>
                <a:t>0197-49-2383</a:t>
              </a: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rPr>
                <a:t>　</a:t>
              </a:r>
              <a:endParaRPr lang="en-US" altLang="ja-JP" sz="1200" b="1"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cxnSp>
          <p:nvCxnSpPr>
            <p:cNvPr id="66" name="直線コネクタ 65"/>
            <p:cNvCxnSpPr/>
            <p:nvPr/>
          </p:nvCxnSpPr>
          <p:spPr>
            <a:xfrm>
              <a:off x="174083" y="5482817"/>
              <a:ext cx="6509835"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67" name="図 66"/>
            <p:cNvPicPr>
              <a:picLocks noChangeAspect="1"/>
            </p:cNvPicPr>
            <p:nvPr/>
          </p:nvPicPr>
          <p:blipFill>
            <a:blip r:embed="rId4"/>
            <a:stretch>
              <a:fillRect/>
            </a:stretch>
          </p:blipFill>
          <p:spPr>
            <a:xfrm>
              <a:off x="3381195" y="5684674"/>
              <a:ext cx="288000" cy="288000"/>
            </a:xfrm>
            <a:prstGeom prst="rect">
              <a:avLst/>
            </a:prstGeom>
          </p:spPr>
        </p:pic>
        <p:pic>
          <p:nvPicPr>
            <p:cNvPr id="68" name="図 67"/>
            <p:cNvPicPr>
              <a:picLocks noChangeAspect="1"/>
            </p:cNvPicPr>
            <p:nvPr/>
          </p:nvPicPr>
          <p:blipFill>
            <a:blip r:embed="rId5"/>
            <a:stretch>
              <a:fillRect/>
            </a:stretch>
          </p:blipFill>
          <p:spPr>
            <a:xfrm>
              <a:off x="3381195" y="6044593"/>
              <a:ext cx="288000" cy="288000"/>
            </a:xfrm>
            <a:prstGeom prst="rect">
              <a:avLst/>
            </a:prstGeom>
          </p:spPr>
        </p:pic>
        <p:pic>
          <p:nvPicPr>
            <p:cNvPr id="69" name="図 68"/>
            <p:cNvPicPr>
              <a:picLocks noChangeAspect="1"/>
            </p:cNvPicPr>
            <p:nvPr/>
          </p:nvPicPr>
          <p:blipFill>
            <a:blip r:embed="rId6"/>
            <a:stretch>
              <a:fillRect/>
            </a:stretch>
          </p:blipFill>
          <p:spPr>
            <a:xfrm>
              <a:off x="3381195" y="6404512"/>
              <a:ext cx="288000" cy="288000"/>
            </a:xfrm>
            <a:prstGeom prst="rect">
              <a:avLst/>
            </a:prstGeom>
          </p:spPr>
        </p:pic>
        <p:pic>
          <p:nvPicPr>
            <p:cNvPr id="77" name="図 76"/>
            <p:cNvPicPr>
              <a:picLocks noChangeAspect="1"/>
            </p:cNvPicPr>
            <p:nvPr/>
          </p:nvPicPr>
          <p:blipFill>
            <a:blip r:embed="rId9"/>
            <a:stretch>
              <a:fillRect/>
            </a:stretch>
          </p:blipFill>
          <p:spPr>
            <a:xfrm>
              <a:off x="3381195" y="6764431"/>
              <a:ext cx="288000" cy="288000"/>
            </a:xfrm>
            <a:prstGeom prst="rect">
              <a:avLst/>
            </a:prstGeom>
          </p:spPr>
        </p:pic>
        <p:sp>
          <p:nvSpPr>
            <p:cNvPr id="78" name="正方形/長方形 77"/>
            <p:cNvSpPr/>
            <p:nvPr/>
          </p:nvSpPr>
          <p:spPr>
            <a:xfrm>
              <a:off x="405122" y="7198347"/>
              <a:ext cx="2520000" cy="1694046"/>
            </a:xfrm>
            <a:prstGeom prst="rect">
              <a:avLst/>
            </a:prstGeom>
            <a:blipFill>
              <a:blip r:embed="rId11"/>
              <a:stretch>
                <a:fillRect/>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lumMod val="95000"/>
                    <a:lumOff val="5000"/>
                  </a:schemeClr>
                </a:solidFill>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3039836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表 54"/>
          <p:cNvGraphicFramePr>
            <a:graphicFrameLocks noGrp="1"/>
          </p:cNvGraphicFramePr>
          <p:nvPr>
            <p:extLst>
              <p:ext uri="{D42A27DB-BD31-4B8C-83A1-F6EECF244321}">
                <p14:modId xmlns:p14="http://schemas.microsoft.com/office/powerpoint/2010/main" val="162582020"/>
              </p:ext>
            </p:extLst>
          </p:nvPr>
        </p:nvGraphicFramePr>
        <p:xfrm>
          <a:off x="3346596" y="5652393"/>
          <a:ext cx="3292368" cy="2257200"/>
        </p:xfrm>
        <a:graphic>
          <a:graphicData uri="http://schemas.openxmlformats.org/drawingml/2006/table">
            <a:tbl>
              <a:tblPr firstRow="1" bandRow="1">
                <a:tableStyleId>{5940675A-B579-460E-94D1-54222C63F5DA}</a:tableStyleId>
              </a:tblPr>
              <a:tblGrid>
                <a:gridCol w="360000"/>
                <a:gridCol w="2932368"/>
              </a:tblGrid>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rPr>
                        <a:t>要相談（積雪状況により異なります。）</a:t>
                      </a:r>
                      <a:endParaRPr kumimoji="1" lang="en-US" altLang="ja-JP" sz="1200" dirty="0" smtClean="0">
                        <a:latin typeface="Meiryo UI" panose="020B0604030504040204" pitchFamily="50" charset="-128"/>
                        <a:ea typeface="Meiryo UI" panose="020B0604030504040204" pitchFamily="50" charset="-128"/>
                      </a:endParaRPr>
                    </a:p>
                  </a:txBody>
                  <a:tcPr anchor="ctr"/>
                </a:tc>
              </a:tr>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200" b="0" dirty="0" smtClean="0">
                          <a:latin typeface="Meiryo UI" panose="020B0604030504040204" pitchFamily="50" charset="-128"/>
                          <a:ea typeface="Meiryo UI" panose="020B0604030504040204" pitchFamily="50" charset="-128"/>
                        </a:rPr>
                        <a:t>９時～</a:t>
                      </a:r>
                      <a:r>
                        <a:rPr kumimoji="1" lang="en-US" altLang="ja-JP" sz="1200" b="0" dirty="0" smtClean="0">
                          <a:latin typeface="Meiryo UI" panose="020B0604030504040204" pitchFamily="50" charset="-128"/>
                          <a:ea typeface="Meiryo UI" panose="020B0604030504040204" pitchFamily="50" charset="-128"/>
                        </a:rPr>
                        <a:t>16</a:t>
                      </a:r>
                      <a:r>
                        <a:rPr kumimoji="1" lang="ja-JP" altLang="en-US" sz="1200" b="0" dirty="0" smtClean="0">
                          <a:latin typeface="Meiryo UI" panose="020B0604030504040204" pitchFamily="50" charset="-128"/>
                          <a:ea typeface="Meiryo UI" panose="020B0604030504040204" pitchFamily="50" charset="-128"/>
                        </a:rPr>
                        <a:t>時</a:t>
                      </a:r>
                      <a:r>
                        <a:rPr kumimoji="1" lang="en-US" altLang="ja-JP" sz="1200" b="0" dirty="0" smtClean="0">
                          <a:latin typeface="Meiryo UI" panose="020B0604030504040204" pitchFamily="50" charset="-128"/>
                          <a:ea typeface="Meiryo UI" panose="020B0604030504040204" pitchFamily="50" charset="-128"/>
                        </a:rPr>
                        <a:t>30</a:t>
                      </a:r>
                      <a:r>
                        <a:rPr kumimoji="1" lang="ja-JP" altLang="en-US" sz="1200" b="0" dirty="0" smtClean="0">
                          <a:latin typeface="Meiryo UI" panose="020B0604030504040204" pitchFamily="50" charset="-128"/>
                          <a:ea typeface="Meiryo UI" panose="020B0604030504040204" pitchFamily="50" charset="-128"/>
                        </a:rPr>
                        <a:t>分　</a:t>
                      </a:r>
                      <a:r>
                        <a:rPr kumimoji="1" lang="en-US" altLang="ja-JP" sz="1200" b="0" dirty="0" smtClean="0">
                          <a:latin typeface="Meiryo UI" panose="020B0604030504040204" pitchFamily="50" charset="-128"/>
                          <a:ea typeface="Meiryo UI" panose="020B0604030504040204" pitchFamily="50" charset="-128"/>
                        </a:rPr>
                        <a:t>※</a:t>
                      </a:r>
                      <a:r>
                        <a:rPr kumimoji="1" lang="ja-JP" altLang="en-US" sz="1200" b="0" dirty="0" smtClean="0">
                          <a:latin typeface="Meiryo UI" panose="020B0604030504040204" pitchFamily="50" charset="-128"/>
                          <a:ea typeface="Meiryo UI" panose="020B0604030504040204" pitchFamily="50" charset="-128"/>
                        </a:rPr>
                        <a:t>ペアリフトは</a:t>
                      </a:r>
                      <a:r>
                        <a:rPr kumimoji="1" lang="en-US" altLang="ja-JP" sz="1200" b="0" dirty="0" smtClean="0">
                          <a:latin typeface="Meiryo UI" panose="020B0604030504040204" pitchFamily="50" charset="-128"/>
                          <a:ea typeface="Meiryo UI" panose="020B0604030504040204" pitchFamily="50" charset="-128"/>
                        </a:rPr>
                        <a:t>16</a:t>
                      </a:r>
                      <a:r>
                        <a:rPr kumimoji="1" lang="ja-JP" altLang="en-US" sz="1200" b="0" dirty="0" smtClean="0">
                          <a:latin typeface="Meiryo UI" panose="020B0604030504040204" pitchFamily="50" charset="-128"/>
                          <a:ea typeface="Meiryo UI" panose="020B0604030504040204" pitchFamily="50" charset="-128"/>
                        </a:rPr>
                        <a:t>時まで</a:t>
                      </a:r>
                      <a:endParaRPr kumimoji="1" lang="ja-JP" altLang="en-US" sz="1200" b="0" dirty="0">
                        <a:latin typeface="Meiryo UI" panose="020B0604030504040204" pitchFamily="50" charset="-128"/>
                        <a:ea typeface="Meiryo UI" panose="020B0604030504040204" pitchFamily="50" charset="-128"/>
                      </a:endParaRPr>
                    </a:p>
                  </a:txBody>
                  <a:tcPr anchor="ctr"/>
                </a:tc>
              </a:tr>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rPr>
                        <a:t>約４時間</a:t>
                      </a:r>
                      <a:endParaRPr kumimoji="1" lang="ja-JP" altLang="en-US" sz="1200" dirty="0">
                        <a:latin typeface="Meiryo UI" panose="020B0604030504040204" pitchFamily="50" charset="-128"/>
                        <a:ea typeface="Meiryo UI" panose="020B0604030504040204" pitchFamily="50" charset="-128"/>
                      </a:endParaRPr>
                    </a:p>
                  </a:txBody>
                  <a:tcPr anchor="ctr"/>
                </a:tc>
              </a:tr>
              <a:tr h="360000">
                <a:tc>
                  <a:txBody>
                    <a:bodyPr/>
                    <a:lstStyle/>
                    <a:p>
                      <a:endParaRPr kumimoji="1" lang="ja-JP" altLang="en-US">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rPr>
                        <a:t>約</a:t>
                      </a:r>
                      <a:r>
                        <a:rPr kumimoji="1" lang="en-US" altLang="ja-JP" sz="1200" dirty="0" smtClean="0">
                          <a:latin typeface="Meiryo UI" panose="020B0604030504040204" pitchFamily="50" charset="-128"/>
                          <a:ea typeface="Meiryo UI" panose="020B0604030504040204" pitchFamily="50" charset="-128"/>
                        </a:rPr>
                        <a:t>30</a:t>
                      </a: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50</a:t>
                      </a:r>
                      <a:r>
                        <a:rPr kumimoji="1" lang="ja-JP" altLang="en-US" sz="1200" dirty="0" smtClean="0">
                          <a:latin typeface="Meiryo UI" panose="020B0604030504040204" pitchFamily="50" charset="-128"/>
                          <a:ea typeface="Meiryo UI" panose="020B0604030504040204" pitchFamily="50" charset="-128"/>
                        </a:rPr>
                        <a:t>名　</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平日限定</a:t>
                      </a:r>
                      <a:endParaRPr kumimoji="1" lang="ja-JP" altLang="en-US" sz="1200" dirty="0">
                        <a:latin typeface="Meiryo UI" panose="020B0604030504040204" pitchFamily="50" charset="-128"/>
                        <a:ea typeface="Meiryo UI" panose="020B0604030504040204" pitchFamily="50" charset="-128"/>
                      </a:endParaRPr>
                    </a:p>
                  </a:txBody>
                  <a:tcPr anchor="ctr"/>
                </a:tc>
              </a:tr>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rPr>
                        <a:t>スキーウエア</a:t>
                      </a:r>
                      <a:endParaRPr kumimoji="1" lang="ja-JP" altLang="en-US" sz="1200" dirty="0">
                        <a:latin typeface="Meiryo UI" panose="020B0604030504040204" pitchFamily="50" charset="-128"/>
                        <a:ea typeface="Meiryo UI" panose="020B0604030504040204" pitchFamily="50" charset="-128"/>
                      </a:endParaRPr>
                    </a:p>
                  </a:txBody>
                  <a:tcPr anchor="ctr"/>
                </a:tc>
              </a:tr>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rPr>
                        <a:t>一般　</a:t>
                      </a:r>
                      <a:r>
                        <a:rPr kumimoji="1" lang="en-US" altLang="ja-JP" sz="1200" dirty="0" smtClean="0">
                          <a:latin typeface="Meiryo UI" panose="020B0604030504040204" pitchFamily="50" charset="-128"/>
                          <a:ea typeface="Meiryo UI" panose="020B0604030504040204" pitchFamily="50" charset="-128"/>
                        </a:rPr>
                        <a:t>2,600</a:t>
                      </a:r>
                      <a:r>
                        <a:rPr kumimoji="1" lang="ja-JP" altLang="en-US" sz="1200" dirty="0" smtClean="0">
                          <a:latin typeface="Meiryo UI" panose="020B0604030504040204" pitchFamily="50" charset="-128"/>
                          <a:ea typeface="Meiryo UI" panose="020B0604030504040204" pitchFamily="50" charset="-128"/>
                        </a:rPr>
                        <a:t>円</a:t>
                      </a:r>
                      <a:endParaRPr kumimoji="1" lang="en-US" altLang="ja-JP" sz="1200" dirty="0" smtClean="0">
                        <a:latin typeface="Meiryo UI" panose="020B0604030504040204" pitchFamily="50" charset="-128"/>
                        <a:ea typeface="Meiryo UI" panose="020B0604030504040204" pitchFamily="50" charset="-128"/>
                      </a:endParaRPr>
                    </a:p>
                    <a:p>
                      <a:r>
                        <a:rPr kumimoji="1" lang="en-US" altLang="ja-JP" sz="1200" dirty="0" smtClean="0">
                          <a:latin typeface="Meiryo UI" panose="020B0604030504040204" pitchFamily="50" charset="-128"/>
                          <a:ea typeface="Meiryo UI" panose="020B0604030504040204" pitchFamily="50" charset="-128"/>
                        </a:rPr>
                        <a:t>※15</a:t>
                      </a:r>
                      <a:r>
                        <a:rPr kumimoji="1" lang="ja-JP" altLang="en-US" sz="1200" dirty="0" smtClean="0">
                          <a:latin typeface="Meiryo UI" panose="020B0604030504040204" pitchFamily="50" charset="-128"/>
                          <a:ea typeface="Meiryo UI" panose="020B0604030504040204" pitchFamily="50" charset="-128"/>
                        </a:rPr>
                        <a:t>名以上の団体は割引あり</a:t>
                      </a:r>
                      <a:endParaRPr kumimoji="1" lang="en-US" altLang="ja-JP" sz="1200" dirty="0" smtClean="0">
                        <a:latin typeface="Meiryo UI" panose="020B0604030504040204" pitchFamily="50" charset="-128"/>
                        <a:ea typeface="Meiryo UI" panose="020B0604030504040204" pitchFamily="50" charset="-128"/>
                      </a:endParaRPr>
                    </a:p>
                  </a:txBody>
                  <a:tcPr anchor="ctr"/>
                </a:tc>
              </a:tr>
            </a:tbl>
          </a:graphicData>
        </a:graphic>
      </p:graphicFrame>
      <p:pic>
        <p:nvPicPr>
          <p:cNvPr id="30" name="図 29"/>
          <p:cNvPicPr>
            <a:picLocks noChangeAspect="1"/>
          </p:cNvPicPr>
          <p:nvPr/>
        </p:nvPicPr>
        <p:blipFill>
          <a:blip r:embed="rId3"/>
          <a:stretch>
            <a:fillRect/>
          </a:stretch>
        </p:blipFill>
        <p:spPr>
          <a:xfrm>
            <a:off x="405122" y="9256713"/>
            <a:ext cx="6047756" cy="615749"/>
          </a:xfrm>
          <a:prstGeom prst="rect">
            <a:avLst/>
          </a:prstGeom>
        </p:spPr>
      </p:pic>
      <p:sp>
        <p:nvSpPr>
          <p:cNvPr id="41" name="テキスト ボックス 40"/>
          <p:cNvSpPr txBox="1"/>
          <p:nvPr/>
        </p:nvSpPr>
        <p:spPr>
          <a:xfrm>
            <a:off x="112541" y="13332"/>
            <a:ext cx="3004807"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ja-JP" sz="1600" dirty="0" smtClean="0">
                <a:solidFill>
                  <a:schemeClr val="tx1"/>
                </a:solidFill>
                <a:latin typeface="Meiryo UI" panose="020B0604030504040204" pitchFamily="50" charset="-128"/>
                <a:ea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rPr>
              <a:t>奥州</a:t>
            </a:r>
            <a:r>
              <a:rPr lang="ja-JP" altLang="en-US" sz="1600" dirty="0">
                <a:solidFill>
                  <a:schemeClr val="tx1"/>
                </a:solidFill>
                <a:latin typeface="Meiryo UI" panose="020B0604030504040204" pitchFamily="50" charset="-128"/>
                <a:ea typeface="Meiryo UI" panose="020B0604030504040204" pitchFamily="50" charset="-128"/>
              </a:rPr>
              <a:t>市</a:t>
            </a:r>
            <a:r>
              <a:rPr kumimoji="1" lang="en-US" altLang="ja-JP" sz="1600" dirty="0" smtClean="0">
                <a:solidFill>
                  <a:schemeClr val="tx1"/>
                </a:solidFill>
                <a:latin typeface="Meiryo UI" panose="020B0604030504040204" pitchFamily="50" charset="-128"/>
                <a:ea typeface="Meiryo UI" panose="020B0604030504040204" pitchFamily="50" charset="-128"/>
              </a:rPr>
              <a:t>】</a:t>
            </a:r>
            <a:r>
              <a:rPr kumimoji="1" lang="ja-JP" altLang="en-US" sz="1600" dirty="0" smtClean="0">
                <a:solidFill>
                  <a:schemeClr val="tx1"/>
                </a:solidFill>
                <a:latin typeface="Meiryo UI" panose="020B0604030504040204" pitchFamily="50" charset="-128"/>
                <a:ea typeface="Meiryo UI" panose="020B0604030504040204" pitchFamily="50" charset="-128"/>
              </a:rPr>
              <a:t>　見る・体験する</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cxnSp>
        <p:nvCxnSpPr>
          <p:cNvPr id="14" name="直線コネクタ 13"/>
          <p:cNvCxnSpPr/>
          <p:nvPr/>
        </p:nvCxnSpPr>
        <p:spPr>
          <a:xfrm>
            <a:off x="0" y="351886"/>
            <a:ext cx="2646947"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3" name="正方形/長方形 52"/>
          <p:cNvSpPr/>
          <p:nvPr/>
        </p:nvSpPr>
        <p:spPr>
          <a:xfrm>
            <a:off x="99000" y="4906588"/>
            <a:ext cx="6660000" cy="43200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6" name="グループ化 5"/>
          <p:cNvGrpSpPr/>
          <p:nvPr/>
        </p:nvGrpSpPr>
        <p:grpSpPr>
          <a:xfrm>
            <a:off x="118400" y="1549811"/>
            <a:ext cx="6640600" cy="7466407"/>
            <a:chOff x="118400" y="1549811"/>
            <a:chExt cx="6640600" cy="7466407"/>
          </a:xfrm>
        </p:grpSpPr>
        <p:sp>
          <p:nvSpPr>
            <p:cNvPr id="49" name="正方形/長方形 48"/>
            <p:cNvSpPr/>
            <p:nvPr/>
          </p:nvSpPr>
          <p:spPr>
            <a:xfrm>
              <a:off x="199022" y="5578304"/>
              <a:ext cx="2918326" cy="295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rPr>
                <a:t>パウダースノーが楽しめるアットホームなスキー場</a:t>
              </a:r>
              <a:endParaRPr lang="en-US" altLang="ja-JP" sz="12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51" name="正方形/長方形 50"/>
            <p:cNvSpPr/>
            <p:nvPr/>
          </p:nvSpPr>
          <p:spPr>
            <a:xfrm>
              <a:off x="118400" y="4914796"/>
              <a:ext cx="3005155" cy="59769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rPr>
                <a:t>自然</a:t>
              </a:r>
              <a:endParaRPr lang="en-US" altLang="ja-JP" sz="1200" b="1" dirty="0" smtClean="0">
                <a:solidFill>
                  <a:schemeClr val="tx1">
                    <a:lumMod val="65000"/>
                    <a:lumOff val="35000"/>
                  </a:schemeClr>
                </a:solidFill>
                <a:latin typeface="Meiryo UI" panose="020B0604030504040204" pitchFamily="50" charset="-128"/>
                <a:ea typeface="Meiryo UI" panose="020B0604030504040204" pitchFamily="50" charset="-128"/>
              </a:endParaRPr>
            </a:p>
            <a:p>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■奥州市越路スキー場</a:t>
              </a:r>
              <a:endParaRPr lang="en-US" altLang="ja-JP" sz="12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3926534" y="5006089"/>
              <a:ext cx="2832466" cy="461665"/>
            </a:xfrm>
            <a:prstGeom prst="rect">
              <a:avLst/>
            </a:prstGeom>
            <a:noFill/>
            <a:ln>
              <a:noFill/>
            </a:ln>
          </p:spPr>
          <p:txBody>
            <a:bodyPr wrap="square" rtlCol="0" anchor="ctr">
              <a:spAutoFit/>
            </a:bodyPr>
            <a:lstStyle/>
            <a:p>
              <a:pPr algn="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rPr>
                <a:t>江刺開発振興株式会社</a:t>
              </a:r>
              <a:endParaRPr lang="en-US" altLang="ja-JP" sz="1200" b="1" dirty="0" smtClean="0">
                <a:solidFill>
                  <a:schemeClr val="tx1">
                    <a:lumMod val="65000"/>
                    <a:lumOff val="35000"/>
                  </a:schemeClr>
                </a:solidFill>
                <a:latin typeface="Meiryo UI" panose="020B0604030504040204" pitchFamily="50" charset="-128"/>
                <a:ea typeface="Meiryo UI" panose="020B0604030504040204" pitchFamily="50" charset="-128"/>
              </a:endParaRPr>
            </a:p>
            <a:p>
              <a:pPr algn="r"/>
              <a:r>
                <a:rPr lang="en-US" altLang="ja-JP" sz="1200" b="1" dirty="0" smtClean="0">
                  <a:solidFill>
                    <a:schemeClr val="tx1">
                      <a:lumMod val="65000"/>
                      <a:lumOff val="35000"/>
                    </a:schemeClr>
                  </a:solidFill>
                  <a:latin typeface="Meiryo UI" panose="020B0604030504040204" pitchFamily="50" charset="-128"/>
                  <a:ea typeface="Meiryo UI" panose="020B0604030504040204" pitchFamily="50" charset="-128"/>
                </a:rPr>
                <a:t>TEL</a:t>
              </a: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lang="en-US" altLang="ja-JP" sz="1200" b="1" dirty="0" smtClean="0">
                  <a:solidFill>
                    <a:schemeClr val="tx1">
                      <a:lumMod val="65000"/>
                      <a:lumOff val="35000"/>
                    </a:schemeClr>
                  </a:solidFill>
                  <a:latin typeface="Meiryo UI" panose="020B0604030504040204" pitchFamily="50" charset="-128"/>
                  <a:ea typeface="Meiryo UI" panose="020B0604030504040204" pitchFamily="50" charset="-128"/>
                </a:rPr>
                <a:t>0197-39-2105</a:t>
              </a: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rPr>
                <a:t>　</a:t>
              </a:r>
              <a:endParaRPr lang="en-US" altLang="ja-JP" sz="1200" b="1"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54" name="正方形/長方形 53"/>
            <p:cNvSpPr/>
            <p:nvPr/>
          </p:nvSpPr>
          <p:spPr>
            <a:xfrm>
              <a:off x="236228" y="5940668"/>
              <a:ext cx="2941829" cy="861774"/>
            </a:xfrm>
            <a:prstGeom prst="rect">
              <a:avLst/>
            </a:prstGeom>
            <a:ln>
              <a:solidFill>
                <a:schemeClr val="tx1">
                  <a:lumMod val="50000"/>
                  <a:lumOff val="50000"/>
                </a:schemeClr>
              </a:solidFill>
            </a:ln>
          </p:spPr>
          <p:txBody>
            <a:bodyPr wrap="square">
              <a:spAutoFit/>
            </a:bodyPr>
            <a:lstStyle/>
            <a:p>
              <a:pPr>
                <a:lnSpc>
                  <a:spcPts val="1500"/>
                </a:lnSpc>
              </a:pPr>
              <a:r>
                <a:rPr lang="ja-JP" altLang="en-US" sz="1100" dirty="0" smtClean="0">
                  <a:latin typeface="Meiryo UI" panose="020B0604030504040204" pitchFamily="50" charset="-128"/>
                  <a:ea typeface="Meiryo UI" panose="020B0604030504040204" pitchFamily="50" charset="-128"/>
                </a:rPr>
                <a:t>小さいスキー場ながらも、スキー初心者からレベルアップを目指す上級者まで楽しめる施設です。レンタルスキーも各種サイズを取り揃えており、平日は団体様用に貸し出すこともできます。</a:t>
              </a:r>
              <a:endParaRPr lang="ja-JP" altLang="en-US" sz="1100" dirty="0">
                <a:latin typeface="Meiryo UI" panose="020B0604030504040204" pitchFamily="50" charset="-128"/>
                <a:ea typeface="Meiryo UI" panose="020B0604030504040204" pitchFamily="50" charset="-128"/>
              </a:endParaRPr>
            </a:p>
          </p:txBody>
        </p:sp>
        <p:cxnSp>
          <p:nvCxnSpPr>
            <p:cNvPr id="56" name="直線コネクタ 55"/>
            <p:cNvCxnSpPr/>
            <p:nvPr/>
          </p:nvCxnSpPr>
          <p:spPr>
            <a:xfrm>
              <a:off x="174083" y="5482817"/>
              <a:ext cx="6509835"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7" name="図 56"/>
            <p:cNvPicPr>
              <a:picLocks noChangeAspect="1"/>
            </p:cNvPicPr>
            <p:nvPr/>
          </p:nvPicPr>
          <p:blipFill>
            <a:blip r:embed="rId4"/>
            <a:stretch>
              <a:fillRect/>
            </a:stretch>
          </p:blipFill>
          <p:spPr>
            <a:xfrm>
              <a:off x="3381195" y="5684674"/>
              <a:ext cx="288000" cy="288000"/>
            </a:xfrm>
            <a:prstGeom prst="rect">
              <a:avLst/>
            </a:prstGeom>
          </p:spPr>
        </p:pic>
        <p:pic>
          <p:nvPicPr>
            <p:cNvPr id="59" name="図 58"/>
            <p:cNvPicPr>
              <a:picLocks noChangeAspect="1"/>
            </p:cNvPicPr>
            <p:nvPr/>
          </p:nvPicPr>
          <p:blipFill>
            <a:blip r:embed="rId5"/>
            <a:stretch>
              <a:fillRect/>
            </a:stretch>
          </p:blipFill>
          <p:spPr>
            <a:xfrm>
              <a:off x="3381195" y="6061612"/>
              <a:ext cx="288000" cy="288000"/>
            </a:xfrm>
            <a:prstGeom prst="rect">
              <a:avLst/>
            </a:prstGeom>
          </p:spPr>
        </p:pic>
        <p:pic>
          <p:nvPicPr>
            <p:cNvPr id="60" name="図 59"/>
            <p:cNvPicPr>
              <a:picLocks noChangeAspect="1"/>
            </p:cNvPicPr>
            <p:nvPr/>
          </p:nvPicPr>
          <p:blipFill>
            <a:blip r:embed="rId6"/>
            <a:stretch>
              <a:fillRect/>
            </a:stretch>
          </p:blipFill>
          <p:spPr>
            <a:xfrm>
              <a:off x="3381195" y="6781450"/>
              <a:ext cx="288000" cy="288000"/>
            </a:xfrm>
            <a:prstGeom prst="rect">
              <a:avLst/>
            </a:prstGeom>
          </p:spPr>
        </p:pic>
        <p:pic>
          <p:nvPicPr>
            <p:cNvPr id="64" name="図 63"/>
            <p:cNvPicPr>
              <a:picLocks noChangeAspect="1"/>
            </p:cNvPicPr>
            <p:nvPr/>
          </p:nvPicPr>
          <p:blipFill>
            <a:blip r:embed="rId7"/>
            <a:stretch>
              <a:fillRect/>
            </a:stretch>
          </p:blipFill>
          <p:spPr>
            <a:xfrm>
              <a:off x="3381195" y="7535324"/>
              <a:ext cx="288000" cy="288000"/>
            </a:xfrm>
            <a:prstGeom prst="rect">
              <a:avLst/>
            </a:prstGeom>
          </p:spPr>
        </p:pic>
        <p:pic>
          <p:nvPicPr>
            <p:cNvPr id="65" name="図 64"/>
            <p:cNvPicPr>
              <a:picLocks noChangeAspect="1"/>
            </p:cNvPicPr>
            <p:nvPr/>
          </p:nvPicPr>
          <p:blipFill>
            <a:blip r:embed="rId8"/>
            <a:stretch>
              <a:fillRect/>
            </a:stretch>
          </p:blipFill>
          <p:spPr>
            <a:xfrm>
              <a:off x="3381195" y="6421531"/>
              <a:ext cx="288000" cy="288000"/>
            </a:xfrm>
            <a:prstGeom prst="rect">
              <a:avLst/>
            </a:prstGeom>
          </p:spPr>
        </p:pic>
        <p:sp>
          <p:nvSpPr>
            <p:cNvPr id="2" name="正方形/長方形 1"/>
            <p:cNvSpPr/>
            <p:nvPr/>
          </p:nvSpPr>
          <p:spPr>
            <a:xfrm>
              <a:off x="405122" y="7322172"/>
              <a:ext cx="2520000" cy="1694046"/>
            </a:xfrm>
            <a:prstGeom prst="rect">
              <a:avLst/>
            </a:prstGeom>
            <a:blipFill>
              <a:blip r:embed="rId9"/>
              <a:stretch>
                <a:fillRect/>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lumMod val="95000"/>
                    <a:lumOff val="5000"/>
                  </a:schemeClr>
                </a:solidFill>
                <a:latin typeface="Meiryo UI" panose="020B0604030504040204" pitchFamily="50" charset="-128"/>
                <a:ea typeface="Meiryo UI" panose="020B0604030504040204" pitchFamily="50" charset="-128"/>
              </a:endParaRPr>
            </a:p>
          </p:txBody>
        </p:sp>
        <p:sp>
          <p:nvSpPr>
            <p:cNvPr id="43" name="正方形/長方形 42"/>
            <p:cNvSpPr/>
            <p:nvPr/>
          </p:nvSpPr>
          <p:spPr>
            <a:xfrm>
              <a:off x="236228" y="1549811"/>
              <a:ext cx="2941829" cy="1054135"/>
            </a:xfrm>
            <a:prstGeom prst="rect">
              <a:avLst/>
            </a:prstGeom>
            <a:ln>
              <a:solidFill>
                <a:schemeClr val="tx1">
                  <a:lumMod val="50000"/>
                  <a:lumOff val="50000"/>
                </a:schemeClr>
              </a:solidFill>
            </a:ln>
          </p:spPr>
          <p:txBody>
            <a:bodyPr wrap="square">
              <a:spAutoFit/>
            </a:bodyPr>
            <a:lstStyle/>
            <a:p>
              <a:pPr>
                <a:lnSpc>
                  <a:spcPts val="1500"/>
                </a:lnSpc>
              </a:pPr>
              <a:r>
                <a:rPr lang="ja-JP" altLang="en-US" sz="1100" dirty="0" smtClean="0">
                  <a:latin typeface="Meiryo UI" panose="020B0604030504040204" pitchFamily="50" charset="-128"/>
                  <a:ea typeface="Meiryo UI" panose="020B0604030504040204" pitchFamily="50" charset="-128"/>
                </a:rPr>
                <a:t>星空日本一の“奥州・衣川”の自然を満喫できるキャンプ施設です。泊まらなくても、イワナつかみ、そば打ち、ソーセージ作りなどを体験することができます。７月には近くの沢でホタルを鑑賞することもできます。</a:t>
              </a:r>
              <a:endParaRPr lang="ja-JP" altLang="en-US" sz="1100" dirty="0">
                <a:latin typeface="Meiryo UI" panose="020B0604030504040204" pitchFamily="50" charset="-128"/>
                <a:ea typeface="Meiryo UI" panose="020B0604030504040204" pitchFamily="50" charset="-128"/>
              </a:endParaRPr>
            </a:p>
          </p:txBody>
        </p:sp>
      </p:grpSp>
      <p:graphicFrame>
        <p:nvGraphicFramePr>
          <p:cNvPr id="42" name="表 41"/>
          <p:cNvGraphicFramePr>
            <a:graphicFrameLocks noGrp="1"/>
          </p:cNvGraphicFramePr>
          <p:nvPr>
            <p:extLst>
              <p:ext uri="{D42A27DB-BD31-4B8C-83A1-F6EECF244321}">
                <p14:modId xmlns:p14="http://schemas.microsoft.com/office/powerpoint/2010/main" val="3152024746"/>
              </p:ext>
            </p:extLst>
          </p:nvPr>
        </p:nvGraphicFramePr>
        <p:xfrm>
          <a:off x="3344992" y="1203908"/>
          <a:ext cx="3292368" cy="1440000"/>
        </p:xfrm>
        <a:graphic>
          <a:graphicData uri="http://schemas.openxmlformats.org/drawingml/2006/table">
            <a:tbl>
              <a:tblPr firstRow="1" bandRow="1">
                <a:tableStyleId>{5940675A-B579-460E-94D1-54222C63F5DA}</a:tableStyleId>
              </a:tblPr>
              <a:tblGrid>
                <a:gridCol w="360000"/>
                <a:gridCol w="2932368"/>
              </a:tblGrid>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rPr>
                        <a:t>４月～</a:t>
                      </a:r>
                      <a:r>
                        <a:rPr kumimoji="1" lang="en-US" altLang="ja-JP" sz="1200" dirty="0" smtClean="0">
                          <a:latin typeface="Meiryo UI" panose="020B0604030504040204" pitchFamily="50" charset="-128"/>
                          <a:ea typeface="Meiryo UI" panose="020B0604030504040204" pitchFamily="50" charset="-128"/>
                        </a:rPr>
                        <a:t>10</a:t>
                      </a:r>
                      <a:r>
                        <a:rPr kumimoji="1" lang="ja-JP" altLang="en-US" sz="1200" dirty="0" smtClean="0">
                          <a:latin typeface="Meiryo UI" panose="020B0604030504040204" pitchFamily="50" charset="-128"/>
                          <a:ea typeface="Meiryo UI" panose="020B0604030504040204" pitchFamily="50" charset="-128"/>
                        </a:rPr>
                        <a:t>月</a:t>
                      </a:r>
                      <a:endParaRPr kumimoji="1" lang="en-US" altLang="ja-JP" sz="1200" dirty="0" smtClean="0">
                        <a:latin typeface="Meiryo UI" panose="020B0604030504040204" pitchFamily="50" charset="-128"/>
                        <a:ea typeface="Meiryo UI" panose="020B0604030504040204" pitchFamily="50" charset="-128"/>
                      </a:endParaRPr>
                    </a:p>
                  </a:txBody>
                  <a:tcPr anchor="ctr"/>
                </a:tc>
              </a:tr>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200" b="0" dirty="0" smtClean="0">
                          <a:latin typeface="Meiryo UI" panose="020B0604030504040204" pitchFamily="50" charset="-128"/>
                          <a:ea typeface="Meiryo UI" panose="020B0604030504040204" pitchFamily="50" charset="-128"/>
                        </a:rPr>
                        <a:t>９時～</a:t>
                      </a:r>
                      <a:r>
                        <a:rPr kumimoji="1" lang="en-US" altLang="ja-JP" sz="1200" b="0" dirty="0" smtClean="0">
                          <a:latin typeface="Meiryo UI" panose="020B0604030504040204" pitchFamily="50" charset="-128"/>
                          <a:ea typeface="Meiryo UI" panose="020B0604030504040204" pitchFamily="50" charset="-128"/>
                        </a:rPr>
                        <a:t>16</a:t>
                      </a:r>
                      <a:r>
                        <a:rPr kumimoji="1" lang="ja-JP" altLang="en-US" sz="1200" b="0" dirty="0" smtClean="0">
                          <a:latin typeface="Meiryo UI" panose="020B0604030504040204" pitchFamily="50" charset="-128"/>
                          <a:ea typeface="Meiryo UI" panose="020B0604030504040204" pitchFamily="50" charset="-128"/>
                        </a:rPr>
                        <a:t>時</a:t>
                      </a:r>
                      <a:r>
                        <a:rPr kumimoji="1" lang="en-US" altLang="ja-JP" sz="1200" b="0" dirty="0" smtClean="0">
                          <a:latin typeface="Meiryo UI" panose="020B0604030504040204" pitchFamily="50" charset="-128"/>
                          <a:ea typeface="Meiryo UI" panose="020B0604030504040204" pitchFamily="50" charset="-128"/>
                        </a:rPr>
                        <a:t>30</a:t>
                      </a:r>
                      <a:r>
                        <a:rPr kumimoji="1" lang="ja-JP" altLang="en-US" sz="1200" b="0" dirty="0" smtClean="0">
                          <a:latin typeface="Meiryo UI" panose="020B0604030504040204" pitchFamily="50" charset="-128"/>
                          <a:ea typeface="Meiryo UI" panose="020B0604030504040204" pitchFamily="50" charset="-128"/>
                        </a:rPr>
                        <a:t>分</a:t>
                      </a:r>
                      <a:endParaRPr kumimoji="1" lang="ja-JP" altLang="en-US" sz="1200" b="0" dirty="0">
                        <a:latin typeface="Meiryo UI" panose="020B0604030504040204" pitchFamily="50" charset="-128"/>
                        <a:ea typeface="Meiryo UI" panose="020B0604030504040204" pitchFamily="50" charset="-128"/>
                      </a:endParaRPr>
                    </a:p>
                  </a:txBody>
                  <a:tcPr anchor="ctr"/>
                </a:tc>
              </a:tr>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rPr>
                        <a:t>要相談（体験内容によって異なります。）</a:t>
                      </a:r>
                      <a:endParaRPr kumimoji="1" lang="ja-JP" altLang="en-US" sz="1200" dirty="0">
                        <a:latin typeface="Meiryo UI" panose="020B0604030504040204" pitchFamily="50" charset="-128"/>
                        <a:ea typeface="Meiryo UI" panose="020B0604030504040204" pitchFamily="50" charset="-128"/>
                      </a:endParaRPr>
                    </a:p>
                  </a:txBody>
                  <a:tcPr anchor="ctr"/>
                </a:tc>
              </a:tr>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rPr>
                        <a:t>要相談（体験内容によって異なります。）</a:t>
                      </a:r>
                      <a:endParaRPr kumimoji="1" lang="en-US" altLang="ja-JP" sz="1200" dirty="0" smtClean="0">
                        <a:latin typeface="Meiryo UI" panose="020B0604030504040204" pitchFamily="50" charset="-128"/>
                        <a:ea typeface="Meiryo UI" panose="020B0604030504040204" pitchFamily="50" charset="-128"/>
                      </a:endParaRPr>
                    </a:p>
                  </a:txBody>
                  <a:tcPr anchor="ctr"/>
                </a:tc>
              </a:tr>
            </a:tbl>
          </a:graphicData>
        </a:graphic>
      </p:graphicFrame>
      <p:sp>
        <p:nvSpPr>
          <p:cNvPr id="44" name="正方形/長方形 43"/>
          <p:cNvSpPr/>
          <p:nvPr/>
        </p:nvSpPr>
        <p:spPr>
          <a:xfrm>
            <a:off x="97396" y="458103"/>
            <a:ext cx="6660000" cy="43200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45" name="グループ化 44"/>
          <p:cNvGrpSpPr/>
          <p:nvPr/>
        </p:nvGrpSpPr>
        <p:grpSpPr>
          <a:xfrm>
            <a:off x="116796" y="466311"/>
            <a:ext cx="6640600" cy="3977597"/>
            <a:chOff x="118400" y="4914796"/>
            <a:chExt cx="6640600" cy="3977597"/>
          </a:xfrm>
        </p:grpSpPr>
        <p:sp>
          <p:nvSpPr>
            <p:cNvPr id="46" name="正方形/長方形 45"/>
            <p:cNvSpPr/>
            <p:nvPr/>
          </p:nvSpPr>
          <p:spPr>
            <a:xfrm>
              <a:off x="199022" y="5578304"/>
              <a:ext cx="2918326" cy="295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rPr>
                <a:t>自然と共生する暮らし体験</a:t>
              </a:r>
              <a:endParaRPr lang="en-US" altLang="ja-JP" sz="12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47" name="正方形/長方形 46"/>
            <p:cNvSpPr/>
            <p:nvPr/>
          </p:nvSpPr>
          <p:spPr>
            <a:xfrm>
              <a:off x="118400" y="4914796"/>
              <a:ext cx="3005155" cy="59769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rPr>
                <a:t>自然</a:t>
              </a:r>
              <a:endParaRPr lang="en-US" altLang="ja-JP" sz="1200" b="1" dirty="0" smtClean="0">
                <a:solidFill>
                  <a:schemeClr val="tx1">
                    <a:lumMod val="65000"/>
                    <a:lumOff val="35000"/>
                  </a:schemeClr>
                </a:solidFill>
                <a:latin typeface="Meiryo UI" panose="020B0604030504040204" pitchFamily="50" charset="-128"/>
                <a:ea typeface="Meiryo UI" panose="020B0604030504040204" pitchFamily="50" charset="-128"/>
              </a:endParaRPr>
            </a:p>
            <a:p>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■衣川ふるさと自然塾</a:t>
              </a:r>
              <a:endParaRPr lang="en-US" altLang="ja-JP" sz="12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48" name="テキスト ボックス 47"/>
            <p:cNvSpPr txBox="1"/>
            <p:nvPr/>
          </p:nvSpPr>
          <p:spPr>
            <a:xfrm>
              <a:off x="3926534" y="5006089"/>
              <a:ext cx="2832466" cy="461665"/>
            </a:xfrm>
            <a:prstGeom prst="rect">
              <a:avLst/>
            </a:prstGeom>
            <a:noFill/>
            <a:ln>
              <a:noFill/>
            </a:ln>
          </p:spPr>
          <p:txBody>
            <a:bodyPr wrap="square" rtlCol="0" anchor="ctr">
              <a:spAutoFit/>
            </a:bodyPr>
            <a:lstStyle/>
            <a:p>
              <a:pPr algn="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rPr>
                <a:t>衣川ふるさと自然塾</a:t>
              </a:r>
              <a:r>
                <a:rPr lang="ja-JP" altLang="en-US" sz="1200" b="1" dirty="0">
                  <a:solidFill>
                    <a:schemeClr val="tx1">
                      <a:lumMod val="65000"/>
                      <a:lumOff val="35000"/>
                    </a:schemeClr>
                  </a:solidFill>
                  <a:latin typeface="Meiryo UI" panose="020B0604030504040204" pitchFamily="50" charset="-128"/>
                  <a:ea typeface="Meiryo UI" panose="020B0604030504040204" pitchFamily="50" charset="-128"/>
                </a:rPr>
                <a:t>　</a:t>
              </a:r>
              <a:endParaRPr lang="en-US" altLang="ja-JP" sz="1200" b="1" dirty="0" smtClean="0">
                <a:solidFill>
                  <a:schemeClr val="tx1">
                    <a:lumMod val="65000"/>
                    <a:lumOff val="35000"/>
                  </a:schemeClr>
                </a:solidFill>
                <a:latin typeface="Meiryo UI" panose="020B0604030504040204" pitchFamily="50" charset="-128"/>
                <a:ea typeface="Meiryo UI" panose="020B0604030504040204" pitchFamily="50" charset="-128"/>
              </a:endParaRPr>
            </a:p>
            <a:p>
              <a:pPr algn="r"/>
              <a:r>
                <a:rPr lang="en-US" altLang="ja-JP" sz="1200" b="1" dirty="0" smtClean="0">
                  <a:solidFill>
                    <a:schemeClr val="tx1">
                      <a:lumMod val="65000"/>
                      <a:lumOff val="35000"/>
                    </a:schemeClr>
                  </a:solidFill>
                  <a:latin typeface="Meiryo UI" panose="020B0604030504040204" pitchFamily="50" charset="-128"/>
                  <a:ea typeface="Meiryo UI" panose="020B0604030504040204" pitchFamily="50" charset="-128"/>
                </a:rPr>
                <a:t>TEL</a:t>
              </a: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lang="en-US" altLang="ja-JP" sz="1200" b="1" dirty="0" smtClean="0">
                  <a:solidFill>
                    <a:schemeClr val="tx1">
                      <a:lumMod val="65000"/>
                      <a:lumOff val="35000"/>
                    </a:schemeClr>
                  </a:solidFill>
                  <a:latin typeface="Meiryo UI" panose="020B0604030504040204" pitchFamily="50" charset="-128"/>
                  <a:ea typeface="Meiryo UI" panose="020B0604030504040204" pitchFamily="50" charset="-128"/>
                </a:rPr>
                <a:t>0197-52-6180</a:t>
              </a:r>
            </a:p>
          </p:txBody>
        </p:sp>
        <p:cxnSp>
          <p:nvCxnSpPr>
            <p:cNvPr id="66" name="直線コネクタ 65"/>
            <p:cNvCxnSpPr/>
            <p:nvPr/>
          </p:nvCxnSpPr>
          <p:spPr>
            <a:xfrm>
              <a:off x="174083" y="5482817"/>
              <a:ext cx="6509835"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67" name="図 66"/>
            <p:cNvPicPr>
              <a:picLocks noChangeAspect="1"/>
            </p:cNvPicPr>
            <p:nvPr/>
          </p:nvPicPr>
          <p:blipFill>
            <a:blip r:embed="rId4"/>
            <a:stretch>
              <a:fillRect/>
            </a:stretch>
          </p:blipFill>
          <p:spPr>
            <a:xfrm>
              <a:off x="3381195" y="5684674"/>
              <a:ext cx="288000" cy="288000"/>
            </a:xfrm>
            <a:prstGeom prst="rect">
              <a:avLst/>
            </a:prstGeom>
          </p:spPr>
        </p:pic>
        <p:pic>
          <p:nvPicPr>
            <p:cNvPr id="69" name="図 68"/>
            <p:cNvPicPr>
              <a:picLocks noChangeAspect="1"/>
            </p:cNvPicPr>
            <p:nvPr/>
          </p:nvPicPr>
          <p:blipFill>
            <a:blip r:embed="rId5"/>
            <a:stretch>
              <a:fillRect/>
            </a:stretch>
          </p:blipFill>
          <p:spPr>
            <a:xfrm>
              <a:off x="3381195" y="6061612"/>
              <a:ext cx="288000" cy="288000"/>
            </a:xfrm>
            <a:prstGeom prst="rect">
              <a:avLst/>
            </a:prstGeom>
          </p:spPr>
        </p:pic>
        <p:pic>
          <p:nvPicPr>
            <p:cNvPr id="76" name="図 75"/>
            <p:cNvPicPr>
              <a:picLocks noChangeAspect="1"/>
            </p:cNvPicPr>
            <p:nvPr/>
          </p:nvPicPr>
          <p:blipFill>
            <a:blip r:embed="rId7"/>
            <a:stretch>
              <a:fillRect/>
            </a:stretch>
          </p:blipFill>
          <p:spPr>
            <a:xfrm>
              <a:off x="3382799" y="6776039"/>
              <a:ext cx="288000" cy="288000"/>
            </a:xfrm>
            <a:prstGeom prst="rect">
              <a:avLst/>
            </a:prstGeom>
          </p:spPr>
        </p:pic>
        <p:pic>
          <p:nvPicPr>
            <p:cNvPr id="77" name="図 76"/>
            <p:cNvPicPr>
              <a:picLocks noChangeAspect="1"/>
            </p:cNvPicPr>
            <p:nvPr/>
          </p:nvPicPr>
          <p:blipFill>
            <a:blip r:embed="rId8"/>
            <a:stretch>
              <a:fillRect/>
            </a:stretch>
          </p:blipFill>
          <p:spPr>
            <a:xfrm>
              <a:off x="3381195" y="6421531"/>
              <a:ext cx="288000" cy="288000"/>
            </a:xfrm>
            <a:prstGeom prst="rect">
              <a:avLst/>
            </a:prstGeom>
          </p:spPr>
        </p:pic>
        <p:sp>
          <p:nvSpPr>
            <p:cNvPr id="78" name="正方形/長方形 77"/>
            <p:cNvSpPr/>
            <p:nvPr/>
          </p:nvSpPr>
          <p:spPr>
            <a:xfrm>
              <a:off x="405122" y="7198347"/>
              <a:ext cx="2520000" cy="1694046"/>
            </a:xfrm>
            <a:prstGeom prst="rect">
              <a:avLst/>
            </a:prstGeom>
            <a:blipFill>
              <a:blip r:embed="rId10"/>
              <a:stretch>
                <a:fillRect/>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lumMod val="95000"/>
                    <a:lumOff val="5000"/>
                  </a:schemeClr>
                </a:solidFill>
                <a:latin typeface="Meiryo UI" panose="020B0604030504040204" pitchFamily="50" charset="-128"/>
                <a:ea typeface="Meiryo UI" panose="020B0604030504040204" pitchFamily="50" charset="-128"/>
              </a:endParaRPr>
            </a:p>
          </p:txBody>
        </p:sp>
      </p:grpSp>
      <p:pic>
        <p:nvPicPr>
          <p:cNvPr id="34" name="図 33"/>
          <p:cNvPicPr>
            <a:picLocks noChangeAspect="1"/>
          </p:cNvPicPr>
          <p:nvPr/>
        </p:nvPicPr>
        <p:blipFill>
          <a:blip r:embed="rId11"/>
          <a:stretch>
            <a:fillRect/>
          </a:stretch>
        </p:blipFill>
        <p:spPr>
          <a:xfrm>
            <a:off x="3379591" y="7123313"/>
            <a:ext cx="288000" cy="288000"/>
          </a:xfrm>
          <a:prstGeom prst="rect">
            <a:avLst/>
          </a:prstGeom>
        </p:spPr>
      </p:pic>
    </p:spTree>
    <p:extLst>
      <p:ext uri="{BB962C8B-B14F-4D97-AF65-F5344CB8AC3E}">
        <p14:creationId xmlns:p14="http://schemas.microsoft.com/office/powerpoint/2010/main" val="18496631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p:cNvPicPr>
            <a:picLocks noChangeAspect="1"/>
          </p:cNvPicPr>
          <p:nvPr/>
        </p:nvPicPr>
        <p:blipFill>
          <a:blip r:embed="rId3"/>
          <a:stretch>
            <a:fillRect/>
          </a:stretch>
        </p:blipFill>
        <p:spPr>
          <a:xfrm>
            <a:off x="405122" y="4837113"/>
            <a:ext cx="6047756" cy="615749"/>
          </a:xfrm>
          <a:prstGeom prst="rect">
            <a:avLst/>
          </a:prstGeom>
        </p:spPr>
      </p:pic>
      <p:sp>
        <p:nvSpPr>
          <p:cNvPr id="41" name="テキスト ボックス 40"/>
          <p:cNvSpPr txBox="1"/>
          <p:nvPr/>
        </p:nvSpPr>
        <p:spPr>
          <a:xfrm>
            <a:off x="112541" y="13332"/>
            <a:ext cx="3004807"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ja-JP" sz="1600" dirty="0" smtClean="0">
                <a:solidFill>
                  <a:schemeClr val="tx1"/>
                </a:solidFill>
                <a:latin typeface="Meiryo UI" panose="020B0604030504040204" pitchFamily="50" charset="-128"/>
                <a:ea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rPr>
              <a:t>奥州</a:t>
            </a:r>
            <a:r>
              <a:rPr lang="ja-JP" altLang="en-US" sz="1600" dirty="0">
                <a:solidFill>
                  <a:schemeClr val="tx1"/>
                </a:solidFill>
                <a:latin typeface="Meiryo UI" panose="020B0604030504040204" pitchFamily="50" charset="-128"/>
                <a:ea typeface="Meiryo UI" panose="020B0604030504040204" pitchFamily="50" charset="-128"/>
              </a:rPr>
              <a:t>市</a:t>
            </a:r>
            <a:r>
              <a:rPr kumimoji="1" lang="en-US" altLang="ja-JP" sz="1600" dirty="0" smtClean="0">
                <a:solidFill>
                  <a:schemeClr val="tx1"/>
                </a:solidFill>
                <a:latin typeface="Meiryo UI" panose="020B0604030504040204" pitchFamily="50" charset="-128"/>
                <a:ea typeface="Meiryo UI" panose="020B0604030504040204" pitchFamily="50" charset="-128"/>
              </a:rPr>
              <a:t>】</a:t>
            </a:r>
            <a:r>
              <a:rPr kumimoji="1" lang="ja-JP" altLang="en-US" sz="1600" dirty="0" smtClean="0">
                <a:solidFill>
                  <a:schemeClr val="tx1"/>
                </a:solidFill>
                <a:latin typeface="Meiryo UI" panose="020B0604030504040204" pitchFamily="50" charset="-128"/>
                <a:ea typeface="Meiryo UI" panose="020B0604030504040204" pitchFamily="50" charset="-128"/>
              </a:rPr>
              <a:t>　見る・体験する</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cxnSp>
        <p:nvCxnSpPr>
          <p:cNvPr id="14" name="直線コネクタ 13"/>
          <p:cNvCxnSpPr/>
          <p:nvPr/>
        </p:nvCxnSpPr>
        <p:spPr>
          <a:xfrm>
            <a:off x="0" y="351886"/>
            <a:ext cx="2646947"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 name="グループ化 5"/>
          <p:cNvGrpSpPr/>
          <p:nvPr/>
        </p:nvGrpSpPr>
        <p:grpSpPr>
          <a:xfrm>
            <a:off x="236228" y="1549811"/>
            <a:ext cx="3432967" cy="1442600"/>
            <a:chOff x="236228" y="1549811"/>
            <a:chExt cx="3432967" cy="1442600"/>
          </a:xfrm>
        </p:grpSpPr>
        <p:sp>
          <p:nvSpPr>
            <p:cNvPr id="43" name="正方形/長方形 42"/>
            <p:cNvSpPr/>
            <p:nvPr/>
          </p:nvSpPr>
          <p:spPr>
            <a:xfrm>
              <a:off x="236228" y="1549811"/>
              <a:ext cx="2941829" cy="669414"/>
            </a:xfrm>
            <a:prstGeom prst="rect">
              <a:avLst/>
            </a:prstGeom>
            <a:ln>
              <a:solidFill>
                <a:schemeClr val="tx1">
                  <a:lumMod val="50000"/>
                  <a:lumOff val="50000"/>
                </a:schemeClr>
              </a:solidFill>
            </a:ln>
          </p:spPr>
          <p:txBody>
            <a:bodyPr wrap="square">
              <a:spAutoFit/>
            </a:bodyPr>
            <a:lstStyle/>
            <a:p>
              <a:pPr>
                <a:lnSpc>
                  <a:spcPts val="1500"/>
                </a:lnSpc>
              </a:pPr>
              <a:r>
                <a:rPr lang="ja-JP" altLang="en-US" sz="1100" dirty="0" smtClean="0">
                  <a:latin typeface="Meiryo UI" panose="020B0604030504040204" pitchFamily="50" charset="-128"/>
                  <a:ea typeface="Meiryo UI" panose="020B0604030504040204" pitchFamily="50" charset="-128"/>
                </a:rPr>
                <a:t>天気のいい日は山頂から岩手山や早池峰山を一望できます。初心者から上級者まで楽しめる多彩なゲレンデをお楽しみいただけます。</a:t>
              </a:r>
              <a:endParaRPr lang="ja-JP" altLang="en-US" sz="1100" dirty="0">
                <a:latin typeface="Meiryo UI" panose="020B0604030504040204" pitchFamily="50" charset="-128"/>
                <a:ea typeface="Meiryo UI" panose="020B0604030504040204" pitchFamily="50" charset="-128"/>
              </a:endParaRPr>
            </a:p>
          </p:txBody>
        </p:sp>
        <p:pic>
          <p:nvPicPr>
            <p:cNvPr id="80" name="図 79"/>
            <p:cNvPicPr>
              <a:picLocks noChangeAspect="1"/>
            </p:cNvPicPr>
            <p:nvPr/>
          </p:nvPicPr>
          <p:blipFill>
            <a:blip r:embed="rId4"/>
            <a:stretch>
              <a:fillRect/>
            </a:stretch>
          </p:blipFill>
          <p:spPr>
            <a:xfrm>
              <a:off x="3381195" y="2704411"/>
              <a:ext cx="288000" cy="288000"/>
            </a:xfrm>
            <a:prstGeom prst="rect">
              <a:avLst/>
            </a:prstGeom>
          </p:spPr>
        </p:pic>
      </p:grpSp>
      <p:sp>
        <p:nvSpPr>
          <p:cNvPr id="44" name="正方形/長方形 43"/>
          <p:cNvSpPr/>
          <p:nvPr/>
        </p:nvSpPr>
        <p:spPr>
          <a:xfrm>
            <a:off x="97396" y="458103"/>
            <a:ext cx="6660000" cy="43200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45" name="グループ化 44"/>
          <p:cNvGrpSpPr/>
          <p:nvPr/>
        </p:nvGrpSpPr>
        <p:grpSpPr>
          <a:xfrm>
            <a:off x="116796" y="466311"/>
            <a:ext cx="6640600" cy="3977597"/>
            <a:chOff x="118400" y="4914796"/>
            <a:chExt cx="6640600" cy="3977597"/>
          </a:xfrm>
        </p:grpSpPr>
        <p:sp>
          <p:nvSpPr>
            <p:cNvPr id="46" name="正方形/長方形 45"/>
            <p:cNvSpPr/>
            <p:nvPr/>
          </p:nvSpPr>
          <p:spPr>
            <a:xfrm>
              <a:off x="199022" y="5578304"/>
              <a:ext cx="2918326" cy="295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rPr>
                <a:t>初心者から上級者まで楽しめる多彩なゲレンデであなたを魅了</a:t>
              </a:r>
              <a:endParaRPr lang="en-US" altLang="ja-JP" sz="12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47" name="正方形/長方形 46"/>
            <p:cNvSpPr/>
            <p:nvPr/>
          </p:nvSpPr>
          <p:spPr>
            <a:xfrm>
              <a:off x="118400" y="4914796"/>
              <a:ext cx="3005155" cy="59769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rPr>
                <a:t>自然</a:t>
              </a:r>
              <a:endParaRPr lang="en-US" altLang="ja-JP" sz="1200" b="1" dirty="0" smtClean="0">
                <a:solidFill>
                  <a:schemeClr val="tx1">
                    <a:lumMod val="65000"/>
                    <a:lumOff val="35000"/>
                  </a:schemeClr>
                </a:solidFill>
                <a:latin typeface="Meiryo UI" panose="020B0604030504040204" pitchFamily="50" charset="-128"/>
                <a:ea typeface="Meiryo UI" panose="020B0604030504040204" pitchFamily="50" charset="-128"/>
              </a:endParaRPr>
            </a:p>
            <a:p>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■国見平スキー場</a:t>
              </a:r>
              <a:endParaRPr lang="en-US" altLang="ja-JP" sz="12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48" name="テキスト ボックス 47"/>
            <p:cNvSpPr txBox="1"/>
            <p:nvPr/>
          </p:nvSpPr>
          <p:spPr>
            <a:xfrm>
              <a:off x="3926534" y="5006089"/>
              <a:ext cx="2832466" cy="461665"/>
            </a:xfrm>
            <a:prstGeom prst="rect">
              <a:avLst/>
            </a:prstGeom>
            <a:noFill/>
            <a:ln>
              <a:noFill/>
            </a:ln>
          </p:spPr>
          <p:txBody>
            <a:bodyPr wrap="square" rtlCol="0" anchor="ctr">
              <a:spAutoFit/>
            </a:bodyPr>
            <a:lstStyle/>
            <a:p>
              <a:pPr algn="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rPr>
                <a:t>国見平スキー場</a:t>
              </a:r>
              <a:endParaRPr lang="en-US" altLang="ja-JP" sz="1200" b="1" dirty="0" smtClean="0">
                <a:solidFill>
                  <a:schemeClr val="tx1">
                    <a:lumMod val="65000"/>
                    <a:lumOff val="35000"/>
                  </a:schemeClr>
                </a:solidFill>
                <a:latin typeface="Meiryo UI" panose="020B0604030504040204" pitchFamily="50" charset="-128"/>
                <a:ea typeface="Meiryo UI" panose="020B0604030504040204" pitchFamily="50" charset="-128"/>
              </a:endParaRPr>
            </a:p>
            <a:p>
              <a:pPr algn="r"/>
              <a:r>
                <a:rPr lang="en-US" altLang="ja-JP" sz="1200" b="1" dirty="0" smtClean="0">
                  <a:solidFill>
                    <a:schemeClr val="tx1">
                      <a:lumMod val="65000"/>
                      <a:lumOff val="35000"/>
                    </a:schemeClr>
                  </a:solidFill>
                  <a:latin typeface="Meiryo UI" panose="020B0604030504040204" pitchFamily="50" charset="-128"/>
                  <a:ea typeface="Meiryo UI" panose="020B0604030504040204" pitchFamily="50" charset="-128"/>
                </a:rPr>
                <a:t>TEL</a:t>
              </a: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lang="en-US" altLang="ja-JP" sz="1200" b="1" dirty="0" smtClean="0">
                  <a:solidFill>
                    <a:schemeClr val="tx1">
                      <a:lumMod val="65000"/>
                      <a:lumOff val="35000"/>
                    </a:schemeClr>
                  </a:solidFill>
                  <a:latin typeface="Meiryo UI" panose="020B0604030504040204" pitchFamily="50" charset="-128"/>
                  <a:ea typeface="Meiryo UI" panose="020B0604030504040204" pitchFamily="50" charset="-128"/>
                </a:rPr>
                <a:t>0197-52-6411</a:t>
              </a:r>
            </a:p>
          </p:txBody>
        </p:sp>
        <p:cxnSp>
          <p:nvCxnSpPr>
            <p:cNvPr id="66" name="直線コネクタ 65"/>
            <p:cNvCxnSpPr/>
            <p:nvPr/>
          </p:nvCxnSpPr>
          <p:spPr>
            <a:xfrm>
              <a:off x="174083" y="5482817"/>
              <a:ext cx="6509835"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8" name="正方形/長方形 77"/>
            <p:cNvSpPr/>
            <p:nvPr/>
          </p:nvSpPr>
          <p:spPr>
            <a:xfrm>
              <a:off x="405122" y="7198347"/>
              <a:ext cx="2520000" cy="1694046"/>
            </a:xfrm>
            <a:prstGeom prst="rect">
              <a:avLst/>
            </a:prstGeom>
            <a:blipFill>
              <a:blip r:embed="rId5"/>
              <a:stretch>
                <a:fillRect/>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lumMod val="95000"/>
                    <a:lumOff val="5000"/>
                  </a:schemeClr>
                </a:solidFill>
                <a:latin typeface="Meiryo UI" panose="020B0604030504040204" pitchFamily="50" charset="-128"/>
                <a:ea typeface="Meiryo UI" panose="020B0604030504040204" pitchFamily="50" charset="-128"/>
              </a:endParaRPr>
            </a:p>
          </p:txBody>
        </p:sp>
      </p:grpSp>
      <p:graphicFrame>
        <p:nvGraphicFramePr>
          <p:cNvPr id="33" name="表 32"/>
          <p:cNvGraphicFramePr>
            <a:graphicFrameLocks noGrp="1"/>
          </p:cNvGraphicFramePr>
          <p:nvPr>
            <p:extLst>
              <p:ext uri="{D42A27DB-BD31-4B8C-83A1-F6EECF244321}">
                <p14:modId xmlns:p14="http://schemas.microsoft.com/office/powerpoint/2010/main" val="2028149487"/>
              </p:ext>
            </p:extLst>
          </p:nvPr>
        </p:nvGraphicFramePr>
        <p:xfrm>
          <a:off x="3351016" y="1207445"/>
          <a:ext cx="3292368" cy="1897200"/>
        </p:xfrm>
        <a:graphic>
          <a:graphicData uri="http://schemas.openxmlformats.org/drawingml/2006/table">
            <a:tbl>
              <a:tblPr firstRow="1" bandRow="1">
                <a:tableStyleId>{5940675A-B579-460E-94D1-54222C63F5DA}</a:tableStyleId>
              </a:tblPr>
              <a:tblGrid>
                <a:gridCol w="360000"/>
                <a:gridCol w="2932368"/>
              </a:tblGrid>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rPr>
                        <a:t>要相談（積雪状況により異なります。）</a:t>
                      </a:r>
                      <a:endParaRPr kumimoji="1" lang="en-US" altLang="ja-JP" sz="1200" dirty="0" smtClean="0">
                        <a:latin typeface="Meiryo UI" panose="020B0604030504040204" pitchFamily="50" charset="-128"/>
                        <a:ea typeface="Meiryo UI" panose="020B0604030504040204" pitchFamily="50" charset="-128"/>
                      </a:endParaRPr>
                    </a:p>
                  </a:txBody>
                  <a:tcPr anchor="ctr"/>
                </a:tc>
              </a:tr>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200" b="0" dirty="0" smtClean="0">
                          <a:latin typeface="Meiryo UI" panose="020B0604030504040204" pitchFamily="50" charset="-128"/>
                          <a:ea typeface="Meiryo UI" panose="020B0604030504040204" pitchFamily="50" charset="-128"/>
                        </a:rPr>
                        <a:t>９時～</a:t>
                      </a:r>
                      <a:r>
                        <a:rPr kumimoji="1" lang="en-US" altLang="ja-JP" sz="1200" b="0" dirty="0" smtClean="0">
                          <a:latin typeface="Meiryo UI" panose="020B0604030504040204" pitchFamily="50" charset="-128"/>
                          <a:ea typeface="Meiryo UI" panose="020B0604030504040204" pitchFamily="50" charset="-128"/>
                        </a:rPr>
                        <a:t>16</a:t>
                      </a:r>
                      <a:r>
                        <a:rPr kumimoji="1" lang="ja-JP" altLang="en-US" sz="1200" b="0" dirty="0" smtClean="0">
                          <a:latin typeface="Meiryo UI" panose="020B0604030504040204" pitchFamily="50" charset="-128"/>
                          <a:ea typeface="Meiryo UI" panose="020B0604030504040204" pitchFamily="50" charset="-128"/>
                        </a:rPr>
                        <a:t>時</a:t>
                      </a:r>
                      <a:r>
                        <a:rPr kumimoji="1" lang="en-US" altLang="ja-JP" sz="1200" b="0" dirty="0" smtClean="0">
                          <a:latin typeface="Meiryo UI" panose="020B0604030504040204" pitchFamily="50" charset="-128"/>
                          <a:ea typeface="Meiryo UI" panose="020B0604030504040204" pitchFamily="50" charset="-128"/>
                        </a:rPr>
                        <a:t>30</a:t>
                      </a:r>
                      <a:r>
                        <a:rPr kumimoji="1" lang="ja-JP" altLang="en-US" sz="1200" b="0" dirty="0" smtClean="0">
                          <a:latin typeface="Meiryo UI" panose="020B0604030504040204" pitchFamily="50" charset="-128"/>
                          <a:ea typeface="Meiryo UI" panose="020B0604030504040204" pitchFamily="50" charset="-128"/>
                        </a:rPr>
                        <a:t>分　</a:t>
                      </a:r>
                      <a:r>
                        <a:rPr kumimoji="1" lang="en-US" altLang="ja-JP" sz="1200" b="0" dirty="0" smtClean="0">
                          <a:latin typeface="Meiryo UI" panose="020B0604030504040204" pitchFamily="50" charset="-128"/>
                          <a:ea typeface="Meiryo UI" panose="020B0604030504040204" pitchFamily="50" charset="-128"/>
                        </a:rPr>
                        <a:t>※</a:t>
                      </a:r>
                      <a:r>
                        <a:rPr kumimoji="1" lang="ja-JP" altLang="en-US" sz="1200" b="0" dirty="0" smtClean="0">
                          <a:latin typeface="Meiryo UI" panose="020B0604030504040204" pitchFamily="50" charset="-128"/>
                          <a:ea typeface="Meiryo UI" panose="020B0604030504040204" pitchFamily="50" charset="-128"/>
                        </a:rPr>
                        <a:t>ペアリフトは</a:t>
                      </a:r>
                      <a:r>
                        <a:rPr kumimoji="1" lang="en-US" altLang="ja-JP" sz="1200" b="0" dirty="0" smtClean="0">
                          <a:latin typeface="Meiryo UI" panose="020B0604030504040204" pitchFamily="50" charset="-128"/>
                          <a:ea typeface="Meiryo UI" panose="020B0604030504040204" pitchFamily="50" charset="-128"/>
                        </a:rPr>
                        <a:t>16</a:t>
                      </a:r>
                      <a:r>
                        <a:rPr kumimoji="1" lang="ja-JP" altLang="en-US" sz="1200" b="0" dirty="0" smtClean="0">
                          <a:latin typeface="Meiryo UI" panose="020B0604030504040204" pitchFamily="50" charset="-128"/>
                          <a:ea typeface="Meiryo UI" panose="020B0604030504040204" pitchFamily="50" charset="-128"/>
                        </a:rPr>
                        <a:t>時まで</a:t>
                      </a:r>
                      <a:endParaRPr kumimoji="1" lang="ja-JP" altLang="en-US" sz="1200" b="0" dirty="0">
                        <a:latin typeface="Meiryo UI" panose="020B0604030504040204" pitchFamily="50" charset="-128"/>
                        <a:ea typeface="Meiryo UI" panose="020B0604030504040204" pitchFamily="50" charset="-128"/>
                      </a:endParaRPr>
                    </a:p>
                  </a:txBody>
                  <a:tcPr anchor="ctr"/>
                </a:tc>
              </a:tr>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rPr>
                        <a:t>約４時間</a:t>
                      </a:r>
                      <a:endParaRPr kumimoji="1" lang="ja-JP" altLang="en-US" sz="1200" dirty="0">
                        <a:latin typeface="Meiryo UI" panose="020B0604030504040204" pitchFamily="50" charset="-128"/>
                        <a:ea typeface="Meiryo UI" panose="020B0604030504040204" pitchFamily="50" charset="-128"/>
                      </a:endParaRPr>
                    </a:p>
                  </a:txBody>
                  <a:tcPr anchor="ctr"/>
                </a:tc>
              </a:tr>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rPr>
                        <a:t>スキーウエア</a:t>
                      </a:r>
                      <a:endParaRPr kumimoji="1" lang="ja-JP" altLang="en-US" sz="1200" dirty="0">
                        <a:latin typeface="Meiryo UI" panose="020B0604030504040204" pitchFamily="50" charset="-128"/>
                        <a:ea typeface="Meiryo UI" panose="020B0604030504040204" pitchFamily="50" charset="-128"/>
                      </a:endParaRPr>
                    </a:p>
                  </a:txBody>
                  <a:tcPr anchor="ctr"/>
                </a:tc>
              </a:tr>
              <a:tr h="360000">
                <a:tc>
                  <a:txBody>
                    <a:bodyPr/>
                    <a:lstStyle/>
                    <a:p>
                      <a:endParaRPr kumimoji="1" lang="ja-JP" altLang="en-US" dirty="0">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rPr>
                        <a:t>一般　</a:t>
                      </a:r>
                      <a:r>
                        <a:rPr kumimoji="1" lang="en-US" altLang="ja-JP" sz="1200" dirty="0" smtClean="0">
                          <a:latin typeface="Meiryo UI" panose="020B0604030504040204" pitchFamily="50" charset="-128"/>
                          <a:ea typeface="Meiryo UI" panose="020B0604030504040204" pitchFamily="50" charset="-128"/>
                        </a:rPr>
                        <a:t>2,600</a:t>
                      </a:r>
                      <a:r>
                        <a:rPr kumimoji="1" lang="ja-JP" altLang="en-US" sz="1200" dirty="0" smtClean="0">
                          <a:latin typeface="Meiryo UI" panose="020B0604030504040204" pitchFamily="50" charset="-128"/>
                          <a:ea typeface="Meiryo UI" panose="020B0604030504040204" pitchFamily="50" charset="-128"/>
                        </a:rPr>
                        <a:t>円</a:t>
                      </a:r>
                      <a:endParaRPr kumimoji="1" lang="en-US" altLang="ja-JP" sz="1200" dirty="0" smtClean="0">
                        <a:latin typeface="Meiryo UI" panose="020B0604030504040204" pitchFamily="50" charset="-128"/>
                        <a:ea typeface="Meiryo UI" panose="020B0604030504040204" pitchFamily="50" charset="-128"/>
                      </a:endParaRPr>
                    </a:p>
                    <a:p>
                      <a:r>
                        <a:rPr kumimoji="1" lang="en-US" altLang="ja-JP" sz="1200" dirty="0" smtClean="0">
                          <a:latin typeface="Meiryo UI" panose="020B0604030504040204" pitchFamily="50" charset="-128"/>
                          <a:ea typeface="Meiryo UI" panose="020B0604030504040204" pitchFamily="50" charset="-128"/>
                        </a:rPr>
                        <a:t>※15</a:t>
                      </a:r>
                      <a:r>
                        <a:rPr kumimoji="1" lang="ja-JP" altLang="en-US" sz="1200" dirty="0" smtClean="0">
                          <a:latin typeface="Meiryo UI" panose="020B0604030504040204" pitchFamily="50" charset="-128"/>
                          <a:ea typeface="Meiryo UI" panose="020B0604030504040204" pitchFamily="50" charset="-128"/>
                        </a:rPr>
                        <a:t>名以上の団体は割引あり</a:t>
                      </a:r>
                      <a:endParaRPr kumimoji="1" lang="en-US" altLang="ja-JP" sz="1200" dirty="0" smtClean="0">
                        <a:latin typeface="Meiryo UI" panose="020B0604030504040204" pitchFamily="50" charset="-128"/>
                        <a:ea typeface="Meiryo UI" panose="020B0604030504040204" pitchFamily="50" charset="-128"/>
                      </a:endParaRPr>
                    </a:p>
                  </a:txBody>
                  <a:tcPr anchor="ctr"/>
                </a:tc>
              </a:tr>
            </a:tbl>
          </a:graphicData>
        </a:graphic>
      </p:graphicFrame>
      <p:pic>
        <p:nvPicPr>
          <p:cNvPr id="35" name="図 34"/>
          <p:cNvPicPr>
            <a:picLocks noChangeAspect="1"/>
          </p:cNvPicPr>
          <p:nvPr/>
        </p:nvPicPr>
        <p:blipFill>
          <a:blip r:embed="rId6"/>
          <a:stretch>
            <a:fillRect/>
          </a:stretch>
        </p:blipFill>
        <p:spPr>
          <a:xfrm>
            <a:off x="3389595" y="1242761"/>
            <a:ext cx="288000" cy="288000"/>
          </a:xfrm>
          <a:prstGeom prst="rect">
            <a:avLst/>
          </a:prstGeom>
        </p:spPr>
      </p:pic>
      <p:pic>
        <p:nvPicPr>
          <p:cNvPr id="36" name="図 35"/>
          <p:cNvPicPr>
            <a:picLocks noChangeAspect="1"/>
          </p:cNvPicPr>
          <p:nvPr/>
        </p:nvPicPr>
        <p:blipFill>
          <a:blip r:embed="rId7"/>
          <a:stretch>
            <a:fillRect/>
          </a:stretch>
        </p:blipFill>
        <p:spPr>
          <a:xfrm>
            <a:off x="3389595" y="1610174"/>
            <a:ext cx="288000" cy="288000"/>
          </a:xfrm>
          <a:prstGeom prst="rect">
            <a:avLst/>
          </a:prstGeom>
        </p:spPr>
      </p:pic>
      <p:pic>
        <p:nvPicPr>
          <p:cNvPr id="38" name="図 37"/>
          <p:cNvPicPr>
            <a:picLocks noChangeAspect="1"/>
          </p:cNvPicPr>
          <p:nvPr/>
        </p:nvPicPr>
        <p:blipFill>
          <a:blip r:embed="rId8"/>
          <a:stretch>
            <a:fillRect/>
          </a:stretch>
        </p:blipFill>
        <p:spPr>
          <a:xfrm>
            <a:off x="3389595" y="1970093"/>
            <a:ext cx="288000" cy="288000"/>
          </a:xfrm>
          <a:prstGeom prst="rect">
            <a:avLst/>
          </a:prstGeom>
        </p:spPr>
      </p:pic>
      <p:pic>
        <p:nvPicPr>
          <p:cNvPr id="79" name="図 78"/>
          <p:cNvPicPr>
            <a:picLocks noChangeAspect="1"/>
          </p:cNvPicPr>
          <p:nvPr/>
        </p:nvPicPr>
        <p:blipFill>
          <a:blip r:embed="rId9"/>
          <a:stretch>
            <a:fillRect/>
          </a:stretch>
        </p:blipFill>
        <p:spPr>
          <a:xfrm>
            <a:off x="3378932" y="2317715"/>
            <a:ext cx="288000" cy="288000"/>
          </a:xfrm>
          <a:prstGeom prst="rect">
            <a:avLst/>
          </a:prstGeom>
        </p:spPr>
      </p:pic>
    </p:spTree>
    <p:extLst>
      <p:ext uri="{BB962C8B-B14F-4D97-AF65-F5344CB8AC3E}">
        <p14:creationId xmlns:p14="http://schemas.microsoft.com/office/powerpoint/2010/main" val="42609905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294</TotalTime>
  <Words>583</Words>
  <Application>Microsoft Office PowerPoint</Application>
  <PresentationFormat>A4 210 x 297 mm</PresentationFormat>
  <Paragraphs>95</Paragraphs>
  <Slides>4</Slides>
  <Notes>4</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4</vt:i4>
      </vt:variant>
    </vt:vector>
  </HeadingPairs>
  <TitlesOfParts>
    <vt:vector size="10" baseType="lpstr">
      <vt:lpstr>Meiryo UI</vt:lpstr>
      <vt:lpstr>ＭＳ Ｐゴシック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yasuko hotta</dc:creator>
  <cp:lastModifiedBy>嶋田正明</cp:lastModifiedBy>
  <cp:revision>34</cp:revision>
  <dcterms:created xsi:type="dcterms:W3CDTF">2016-12-05T17:39:35Z</dcterms:created>
  <dcterms:modified xsi:type="dcterms:W3CDTF">2017-02-22T04:51:06Z</dcterms:modified>
</cp:coreProperties>
</file>